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udio/unknown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79" r:id="rId25"/>
    <p:sldId id="278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692"/>
  </p:normalViewPr>
  <p:slideViewPr>
    <p:cSldViewPr>
      <p:cViewPr varScale="1">
        <p:scale>
          <a:sx n="66" d="100"/>
          <a:sy n="66" d="100"/>
        </p:scale>
        <p:origin x="8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0BE5C7-7616-5F46-AB16-ADB6EBBF33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bitbetter\bambo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AEEEAFCF-2471-5746-84E3-63165FD0A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12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4A7B9-99C9-554C-987C-32F934317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94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9119A-8302-5148-9C0C-EA789DF86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301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D463E-7C74-1D4E-B0A1-676477146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13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1981200"/>
            <a:ext cx="7543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FA9FF-F803-7C4F-872D-E8072C54F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5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357D3-28DA-0B44-9613-640720117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60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713A5-18DD-DC4D-ABCD-35B3402246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4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77199-FB42-D342-8398-22AD73222E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97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ABDBA-9F37-D54A-B798-68776AFBA2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9031B-4735-EC46-826B-1C4119D61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03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AC945-5DC8-2747-817D-7EC6FB8E21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38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D3A9E-5230-5F41-AFEC-14B4D1CD27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0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2953D-BA5F-0C43-9537-1A6143EBD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9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26" descr="C:\abitbetter\bamboo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4C582C-DB1B-A64B-AA4F-DCD0A7751F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­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­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wmf"/><Relationship Id="rId6" Type="http://schemas.openxmlformats.org/officeDocument/2006/relationships/image" Target="../media/image8.gi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2.bin"/><Relationship Id="rId3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2.bin"/><Relationship Id="rId3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3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2.bin"/><Relationship Id="rId3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2.bin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image" Target="../media/image4.wmf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audio" Target="../media/audio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828800"/>
            <a:ext cx="6248400" cy="762000"/>
          </a:xfrm>
        </p:spPr>
        <p:txBody>
          <a:bodyPr/>
          <a:lstStyle/>
          <a:p>
            <a:pPr eaLnBrk="1" hangingPunct="1"/>
            <a:r>
              <a:rPr lang="en-US" altLang="en-US"/>
              <a:t>The Biosphere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/>
              <a:t>Food Chains</a:t>
            </a:r>
          </a:p>
        </p:txBody>
      </p:sp>
      <p:graphicFrame>
        <p:nvGraphicFramePr>
          <p:cNvPr id="13317" name="Object 2"/>
          <p:cNvGraphicFramePr>
            <a:graphicFrameLocks noGrp="1" noChangeAspect="1"/>
          </p:cNvGraphicFramePr>
          <p:nvPr>
            <p:ph type="dgm" idx="1"/>
          </p:nvPr>
        </p:nvGraphicFramePr>
        <p:xfrm>
          <a:off x="2990850" y="2298700"/>
          <a:ext cx="2019300" cy="347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Microsoft Organization Chart" r:id="rId4" imgW="2012760" imgH="3466800" progId="MSOrgChart.2">
                  <p:embed followColorScheme="full"/>
                </p:oleObj>
              </mc:Choice>
              <mc:Fallback>
                <p:oleObj name="Microsoft Organization Chart" r:id="rId4" imgW="2012760" imgH="3466800" progId="MSOrgChart.2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2298700"/>
                        <a:ext cx="2019300" cy="3478213"/>
                      </a:xfrm>
                      <a:prstGeom prst="rect">
                        <a:avLst/>
                      </a:prstGeom>
                      <a:noFill/>
                      <a:effectLst>
                        <a:outerShdw blurRad="63500" dist="107763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8" name="Picture 6" descr="C:\WINDOWS\Application Data\Microsoft\Media Catalog\Downloaded Clips\cl86\j0336941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00600"/>
            <a:ext cx="1905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/>
              <a:t>Food Webs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complex than food chains</a:t>
            </a:r>
          </a:p>
          <a:p>
            <a:pPr eaLnBrk="1" hangingPunct="1"/>
            <a:r>
              <a:rPr lang="en-US" altLang="en-US"/>
              <a:t>A complex net of interactions among organisms. (</a:t>
            </a:r>
            <a:r>
              <a:rPr lang="en-US" altLang="en-US" i="1"/>
              <a:t>interdependence</a:t>
            </a:r>
            <a:r>
              <a:rPr lang="en-US" altLang="en-US"/>
              <a:t>)</a:t>
            </a:r>
          </a:p>
        </p:txBody>
      </p:sp>
      <p:pic>
        <p:nvPicPr>
          <p:cNvPr id="18436" name="Picture 4" descr="H:\science pics\ecology\foodweb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5943600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/>
              <a:t>Trophic Levels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location or step in a food chain or food web represents a trophic level.</a:t>
            </a:r>
          </a:p>
          <a:p>
            <a:pPr eaLnBrk="1" hangingPunct="1"/>
            <a:r>
              <a:rPr lang="en-US" altLang="en-US"/>
              <a:t>Examples: producers, primary consumers, secondary consumers,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5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/>
              <a:t>Ecological pyramids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Only about ten percent of the energy available within a trophic level is transferred to oragnisms at the next higher level.</a:t>
            </a:r>
          </a:p>
        </p:txBody>
      </p:sp>
      <p:pic>
        <p:nvPicPr>
          <p:cNvPr id="21510" name="Picture 6" descr="H:\science pics\ecology\epyramid.gi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76700" y="2435225"/>
            <a:ext cx="3695700" cy="3206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:\science pics\ecology\conifpy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85925"/>
            <a:ext cx="5689600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/>
              <a:t>Other pyramids: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Biomass and numbers</a:t>
            </a:r>
          </a:p>
        </p:txBody>
      </p:sp>
      <p:pic>
        <p:nvPicPr>
          <p:cNvPr id="24580" name="Picture 4" descr="H:\science pics\ecology\bioma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839200" cy="589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/>
              <a:t>Cycles of matter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Unlike energy, matter is constantly being recycled in an ecosystem.</a:t>
            </a:r>
          </a:p>
          <a:p>
            <a:pPr eaLnBrk="1" hangingPunct="1"/>
            <a:r>
              <a:rPr lang="en-US" altLang="en-US"/>
              <a:t>Known as </a:t>
            </a:r>
            <a:r>
              <a:rPr lang="en-US" altLang="en-US" i="1"/>
              <a:t>biogeochemical</a:t>
            </a:r>
            <a:r>
              <a:rPr lang="en-US" altLang="en-US"/>
              <a:t>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  <p:bldP spid="2560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2771" name="Picture 5" descr="H:\science pics\ecology\watercyclehig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8600"/>
            <a:ext cx="8893175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/>
              <a:t>Transpiration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release of water from the leaves of plants.</a:t>
            </a:r>
          </a:p>
          <a:p>
            <a:pPr eaLnBrk="1" hangingPunct="1"/>
            <a:r>
              <a:rPr lang="en-US" altLang="en-US"/>
              <a:t>Water is exchanged through a plant’s stomata.</a:t>
            </a:r>
          </a:p>
          <a:p>
            <a:pPr eaLnBrk="1" hangingPunct="1"/>
            <a:r>
              <a:rPr lang="en-US" altLang="en-US"/>
              <a:t>Evaporation is the second process that releases water into the atmosphere.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67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:\science pics\ecology\stom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408622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H:\science pics\ecology\StomPeonySurfNoGC500_sma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09600"/>
            <a:ext cx="39624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/>
              <a:t>What is </a:t>
            </a:r>
            <a:r>
              <a:rPr lang="en-US" altLang="en-US" i="1" u="sng"/>
              <a:t>ECOLOGY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1866 German Biologist Ernst Haeckel first coined the term </a:t>
            </a:r>
            <a:r>
              <a:rPr lang="en-US" altLang="en-US" i="1"/>
              <a:t>ecology.</a:t>
            </a:r>
          </a:p>
          <a:p>
            <a:pPr eaLnBrk="1" hangingPunct="1"/>
            <a:r>
              <a:rPr lang="en-US" altLang="en-US"/>
              <a:t>Came from the Greek word </a:t>
            </a:r>
            <a:r>
              <a:rPr lang="en-US" altLang="en-US" i="1"/>
              <a:t>oikos</a:t>
            </a:r>
            <a:r>
              <a:rPr lang="en-US" altLang="en-US"/>
              <a:t> meaning “house”</a:t>
            </a:r>
          </a:p>
          <a:p>
            <a:pPr eaLnBrk="1" hangingPunct="1"/>
            <a:r>
              <a:rPr lang="en-US" altLang="en-US"/>
              <a:t>Defined today as </a:t>
            </a:r>
            <a:r>
              <a:rPr lang="en-US" altLang="en-US" u="sng"/>
              <a:t>the study of interactions among living organisms and their environment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/>
              <a:t>Carbon Cycle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charset="2"/>
              <a:buAutoNum type="arabicPeriod"/>
            </a:pPr>
            <a:r>
              <a:rPr lang="en-US" altLang="en-US"/>
              <a:t>Biological processes (photosynthesis, respiration, decomposition)</a:t>
            </a:r>
          </a:p>
          <a:p>
            <a:pPr marL="609600" indent="-609600" eaLnBrk="1" hangingPunct="1">
              <a:buFont typeface="Wingdings" charset="2"/>
              <a:buAutoNum type="arabicPeriod"/>
            </a:pPr>
            <a:r>
              <a:rPr lang="en-US" altLang="en-US"/>
              <a:t>Geochemical processes (volcanoes)</a:t>
            </a:r>
          </a:p>
          <a:p>
            <a:pPr marL="609600" indent="-609600" eaLnBrk="1" hangingPunct="1">
              <a:buFont typeface="Wingdings" charset="2"/>
              <a:buAutoNum type="arabicPeriod"/>
            </a:pPr>
            <a:r>
              <a:rPr lang="en-US" altLang="en-US"/>
              <a:t>Biogeochemical (fossil fuels)</a:t>
            </a:r>
          </a:p>
          <a:p>
            <a:pPr marL="609600" indent="-609600" eaLnBrk="1" hangingPunct="1">
              <a:buFont typeface="Wingdings" charset="2"/>
              <a:buAutoNum type="arabicPeriod"/>
            </a:pPr>
            <a:r>
              <a:rPr lang="en-US" altLang="en-US"/>
              <a:t>Human activity (factories, deforestation, car exhaust)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  <p:bldP spid="3072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:\science pics\ecology\carboncyc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49363"/>
            <a:ext cx="8355013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/>
              <a:t>Nitrogen Cycle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 organisms need nitrogen to live.</a:t>
            </a:r>
          </a:p>
          <a:p>
            <a:pPr eaLnBrk="1" hangingPunct="1"/>
            <a:r>
              <a:rPr lang="en-US" altLang="en-US"/>
              <a:t>Most abundant gas in atmosphere (80%)</a:t>
            </a:r>
          </a:p>
          <a:p>
            <a:pPr eaLnBrk="1" hangingPunct="1"/>
            <a:r>
              <a:rPr lang="en-US" altLang="en-US"/>
              <a:t>Nitrogen gas is unusable for plants</a:t>
            </a:r>
          </a:p>
          <a:p>
            <a:pPr eaLnBrk="1" hangingPunct="1"/>
            <a:r>
              <a:rPr lang="en-US" altLang="en-US"/>
              <a:t>Must be “fixed” or changed into the nitrate or nitrite form by bacteria in the soil. Known as nitrogen fixation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  <p:bldP spid="327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8275"/>
            <a:ext cx="7467600" cy="1431925"/>
          </a:xfrm>
        </p:spPr>
        <p:txBody>
          <a:bodyPr/>
          <a:lstStyle/>
          <a:p>
            <a:r>
              <a:rPr lang="en-US" b="1" dirty="0" smtClean="0"/>
              <a:t>Nitrogen Cycle</a:t>
            </a:r>
            <a:endParaRPr lang="en-US" b="1" dirty="0"/>
          </a:p>
        </p:txBody>
      </p:sp>
      <p:pic>
        <p:nvPicPr>
          <p:cNvPr id="4" name="Content Placeholder 3" descr="Nitrogen_Cycl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0818" r="-20818"/>
          <a:stretch>
            <a:fillRect/>
          </a:stretch>
        </p:blipFill>
        <p:spPr>
          <a:xfrm>
            <a:off x="-609600" y="1600200"/>
            <a:ext cx="9144000" cy="5028848"/>
          </a:xfrm>
        </p:spPr>
      </p:pic>
    </p:spTree>
    <p:extLst>
      <p:ext uri="{BB962C8B-B14F-4D97-AF65-F5344CB8AC3E}">
        <p14:creationId xmlns:p14="http://schemas.microsoft.com/office/powerpoint/2010/main" val="17601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:\science pics\ecology\nitrocyc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450263" cy="567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/>
              <a:t>Phosphorus cycle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 is important in the production of DNA and RNA.</a:t>
            </a:r>
          </a:p>
          <a:p>
            <a:pPr eaLnBrk="1" hangingPunct="1"/>
            <a:r>
              <a:rPr lang="en-US" altLang="en-US"/>
              <a:t>Unlike water,oxygen, and nitrogen, phosphorus is NOT found in the atmosphere. Found in rocks and minerals.</a:t>
            </a:r>
          </a:p>
          <a:p>
            <a:pPr eaLnBrk="1" hangingPunct="1">
              <a:buFont typeface="Wingdings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  <p:bldP spid="3379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:\science pics\ecology\phosphoruspic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7924800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/>
              <a:t>Nutrient Limitation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When a single nutrient is scarce for a particular ecosystem and limits the growth of organisms in that ecosystem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  <p:bldP spid="389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7467600" cy="76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6400800" cy="1317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AA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effectLst>
                  <a:outerShdw blurRad="63500" dist="53882" dir="2700000" algn="ctr" rotWithShape="0">
                    <a:srgbClr val="C0C0C0">
                      <a:alpha val="74997"/>
                    </a:srgbClr>
                  </a:outerShdw>
                </a:effectLst>
                <a:ea typeface="Times New Roman" charset="0"/>
                <a:cs typeface="Times New Roman" charset="0"/>
              </a:rPr>
              <a:t>The Biosphere</a:t>
            </a: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1447800" y="1676400"/>
            <a:ext cx="4800600" cy="495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2438400" y="2057400"/>
            <a:ext cx="2819400" cy="1143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ECOSYSTEM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133600" y="2743200"/>
            <a:ext cx="3429000" cy="29718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2438400" y="2819400"/>
            <a:ext cx="27622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charset="0"/>
                <a:ea typeface="Arial Black" charset="0"/>
                <a:cs typeface="Arial Black" charset="0"/>
              </a:rPr>
              <a:t>community</a:t>
            </a: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2667000" y="3429000"/>
            <a:ext cx="2362200" cy="2057400"/>
          </a:xfrm>
          <a:prstGeom prst="hexagon">
            <a:avLst>
              <a:gd name="adj" fmla="val 28704"/>
              <a:gd name="vf" fmla="val 11547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2971800" y="3810000"/>
            <a:ext cx="16764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effectLst>
                  <a:outerShdw blurRad="63500" dist="46662" dir="2115817" algn="ctr" rotWithShape="0">
                    <a:srgbClr val="C0C0C0">
                      <a:alpha val="74997"/>
                    </a:srgbClr>
                  </a:outerShdw>
                </a:effectLst>
                <a:ea typeface="Times New Roman" charset="0"/>
                <a:cs typeface="Times New Roman" charset="0"/>
              </a:rPr>
              <a:t>population</a:t>
            </a: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3352800" y="4267200"/>
            <a:ext cx="990600" cy="990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7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3886200" y="4343400"/>
            <a:ext cx="1981200" cy="914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5593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blurRad="63500" dist="46662" dir="2115817" algn="ctr" rotWithShape="0">
                    <a:srgbClr val="000000">
                      <a:alpha val="74997"/>
                    </a:srgbClr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individual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29" grpId="0" animBg="1"/>
      <p:bldP spid="1030" grpId="0" animBg="1"/>
      <p:bldP spid="1031" grpId="0" animBg="1"/>
      <p:bldP spid="1033" grpId="0" animBg="1"/>
      <p:bldP spid="1034" grpId="0" animBg="1"/>
      <p:bldP spid="1035" grpId="0" animBg="1"/>
      <p:bldP spid="1036" grpId="0" animBg="1"/>
      <p:bldP spid="10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/>
              <a:t>Energy Flow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sun is the main source of energy for life on earth.</a:t>
            </a:r>
          </a:p>
          <a:p>
            <a:pPr eaLnBrk="1" hangingPunct="1"/>
            <a:r>
              <a:rPr lang="en-US" altLang="en-US" sz="2800"/>
              <a:t>&lt; 1 % of all sunlight that reaches earth is used by living organisms.</a:t>
            </a:r>
          </a:p>
          <a:p>
            <a:pPr eaLnBrk="1" hangingPunct="1"/>
            <a:r>
              <a:rPr lang="en-US" altLang="en-US" sz="2800"/>
              <a:t>What happens to the rest?</a:t>
            </a:r>
          </a:p>
        </p:txBody>
      </p:sp>
      <p:pic>
        <p:nvPicPr>
          <p:cNvPr id="6153" name="Picture 9" descr="C:\WINDOWS\Application Data\Microsoft\Media Catalog\Downloaded Clips\cl0\SO01305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76700" y="2009775"/>
            <a:ext cx="3695700" cy="4057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Most is reflected off as heat energy.</a:t>
            </a:r>
          </a:p>
        </p:txBody>
      </p:sp>
      <p:pic>
        <p:nvPicPr>
          <p:cNvPr id="8198" name="Picture 6" descr="C:\My Documents\My Pictures\radbalan.gi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971800"/>
            <a:ext cx="5943600" cy="3562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Producers or Autotrophs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 sunlight or chemicals to  make their own food.</a:t>
            </a:r>
          </a:p>
          <a:p>
            <a:pPr eaLnBrk="1" hangingPunct="1"/>
            <a:r>
              <a:rPr lang="en-US" altLang="en-US"/>
              <a:t>Examples:</a:t>
            </a:r>
          </a:p>
          <a:p>
            <a:pPr eaLnBrk="1" hangingPunct="1"/>
            <a:endParaRPr lang="en-US" altLang="en-US"/>
          </a:p>
        </p:txBody>
      </p:sp>
      <p:pic>
        <p:nvPicPr>
          <p:cNvPr id="9220" name="Picture 4" descr="C:\Program Files\Common Files\Microsoft Shared\Clipart\cagcat50\na01441_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223678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H:\science pics\protista\volvox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4200"/>
            <a:ext cx="4038600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6CO</a:t>
            </a:r>
            <a:r>
              <a:rPr lang="en-US" altLang="en-US" baseline="-25000"/>
              <a:t>2</a:t>
            </a:r>
            <a:r>
              <a:rPr lang="en-US" altLang="en-US"/>
              <a:t>  +  6H</a:t>
            </a:r>
            <a:r>
              <a:rPr lang="en-US" altLang="en-US" baseline="-25000"/>
              <a:t>2</a:t>
            </a:r>
            <a:r>
              <a:rPr lang="en-US" altLang="en-US"/>
              <a:t>O             C</a:t>
            </a:r>
            <a:r>
              <a:rPr lang="en-US" altLang="en-US" baseline="-25000"/>
              <a:t>6</a:t>
            </a:r>
            <a:r>
              <a:rPr lang="en-US" altLang="en-US"/>
              <a:t>H</a:t>
            </a:r>
            <a:r>
              <a:rPr lang="en-US" altLang="en-US" baseline="-25000"/>
              <a:t>12</a:t>
            </a:r>
            <a:r>
              <a:rPr lang="en-US" altLang="en-US"/>
              <a:t>O</a:t>
            </a:r>
            <a:r>
              <a:rPr lang="en-US" altLang="en-US" baseline="-25000"/>
              <a:t>6</a:t>
            </a:r>
            <a:r>
              <a:rPr lang="en-US" altLang="en-US"/>
              <a:t>  +  6O</a:t>
            </a:r>
            <a:r>
              <a:rPr lang="en-US" altLang="en-US" baseline="-25000"/>
              <a:t>2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Performed on land by plants and in water by algae.</a:t>
            </a:r>
          </a:p>
        </p:txBody>
      </p:sp>
      <p:sp>
        <p:nvSpPr>
          <p:cNvPr id="10244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70866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blurRad="63500" dist="563972" dir="14049741" sx="125000" sy="125000" algn="tl" rotWithShape="0">
                    <a:srgbClr val="C7DFD3">
                      <a:alpha val="74997"/>
                    </a:srgbClr>
                  </a:outerShdw>
                </a:effectLst>
                <a:ea typeface="Times New Roman" charset="0"/>
                <a:cs typeface="Times New Roman" charset="0"/>
              </a:rPr>
              <a:t>Photosynthesis</a:t>
            </a:r>
          </a:p>
        </p:txBody>
      </p:sp>
      <p:sp>
        <p:nvSpPr>
          <p:cNvPr id="22533" name="AutoShape 7"/>
          <p:cNvSpPr>
            <a:spLocks noChangeArrowheads="1"/>
          </p:cNvSpPr>
          <p:nvPr/>
        </p:nvSpPr>
        <p:spPr bwMode="auto">
          <a:xfrm>
            <a:off x="3657600" y="22098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68275"/>
            <a:ext cx="7467600" cy="1920875"/>
          </a:xfrm>
        </p:spPr>
        <p:txBody>
          <a:bodyPr/>
          <a:lstStyle/>
          <a:p>
            <a:pPr eaLnBrk="1" hangingPunct="1"/>
            <a:r>
              <a:rPr lang="en-US" altLang="en-US" sz="4000"/>
              <a:t>Can organisms make their own food without the aid of sunlight?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Chemosynthesis: using chemical energy to make carbohydrates.</a:t>
            </a:r>
          </a:p>
          <a:p>
            <a:pPr eaLnBrk="1" hangingPunct="1"/>
            <a:r>
              <a:rPr lang="en-US" altLang="en-US"/>
              <a:t>Usually performed bacteria found in harsh environments</a:t>
            </a:r>
          </a:p>
          <a:p>
            <a:pPr lvl="1" eaLnBrk="1" hangingPunct="1"/>
            <a:r>
              <a:rPr lang="en-US" altLang="en-US"/>
              <a:t>Ocean vents, volcanoes, hot-acidic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Consumers or heterotrophs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effectLst>
            <a:outerShdw blurRad="63500" dist="35921" dir="2700000" algn="ctr" rotWithShape="0">
              <a:schemeClr val="bg2">
                <a:alpha val="74997"/>
              </a:schemeClr>
            </a:outerShdw>
          </a:effectLst>
        </p:spPr>
        <p:txBody>
          <a:bodyPr/>
          <a:lstStyle/>
          <a:p>
            <a:pPr eaLnBrk="1" hangingPunct="1"/>
            <a:r>
              <a:rPr lang="en-US" altLang="en-US" sz="3600"/>
              <a:t>Herbivores</a:t>
            </a:r>
          </a:p>
          <a:p>
            <a:pPr eaLnBrk="1" hangingPunct="1"/>
            <a:r>
              <a:rPr lang="en-US" altLang="en-US" sz="3600"/>
              <a:t>Carnivores</a:t>
            </a:r>
          </a:p>
          <a:p>
            <a:pPr eaLnBrk="1" hangingPunct="1"/>
            <a:r>
              <a:rPr lang="en-US" altLang="en-US" sz="3600"/>
              <a:t>Omnivores</a:t>
            </a:r>
          </a:p>
          <a:p>
            <a:pPr eaLnBrk="1" hangingPunct="1"/>
            <a:r>
              <a:rPr lang="en-US" altLang="en-US" sz="3600"/>
              <a:t>Detritivores</a:t>
            </a:r>
          </a:p>
          <a:p>
            <a:pPr eaLnBrk="1" hangingPunct="1"/>
            <a:r>
              <a:rPr lang="en-US" altLang="en-US" sz="3600"/>
              <a:t>Decomposers</a:t>
            </a:r>
          </a:p>
          <a:p>
            <a:pPr eaLnBrk="1" hangingPunct="1"/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1" grpId="0" build="p" autoUpdateAnimBg="0"/>
    </p:bldLst>
  </p:timing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Designs\Bamboo.pot</Template>
  <TotalTime>1021</TotalTime>
  <Words>430</Words>
  <Application>Microsoft Macintosh PowerPoint</Application>
  <PresentationFormat>On-screen Show (4:3)</PresentationFormat>
  <Paragraphs>67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 Black</vt:lpstr>
      <vt:lpstr>ＭＳ Ｐゴシック</vt:lpstr>
      <vt:lpstr>Arial</vt:lpstr>
      <vt:lpstr>Times New Roman</vt:lpstr>
      <vt:lpstr>Wingdings</vt:lpstr>
      <vt:lpstr>Bamboo</vt:lpstr>
      <vt:lpstr>Microsoft Organization Chart</vt:lpstr>
      <vt:lpstr>The Biosphere</vt:lpstr>
      <vt:lpstr>What is ECOLOGY</vt:lpstr>
      <vt:lpstr>PowerPoint Presentation</vt:lpstr>
      <vt:lpstr>Energy Flow</vt:lpstr>
      <vt:lpstr>PowerPoint Presentation</vt:lpstr>
      <vt:lpstr>Producers or Autotrophs</vt:lpstr>
      <vt:lpstr>PowerPoint Presentation</vt:lpstr>
      <vt:lpstr>Can organisms make their own food without the aid of sunlight?</vt:lpstr>
      <vt:lpstr>Consumers or heterotrophs</vt:lpstr>
      <vt:lpstr>Food Chains</vt:lpstr>
      <vt:lpstr>Food Webs</vt:lpstr>
      <vt:lpstr>Trophic Levels</vt:lpstr>
      <vt:lpstr>Ecological pyramids</vt:lpstr>
      <vt:lpstr>PowerPoint Presentation</vt:lpstr>
      <vt:lpstr>Other pyramids:</vt:lpstr>
      <vt:lpstr>Cycles of matter</vt:lpstr>
      <vt:lpstr>PowerPoint Presentation</vt:lpstr>
      <vt:lpstr>Transpiration</vt:lpstr>
      <vt:lpstr>PowerPoint Presentation</vt:lpstr>
      <vt:lpstr>Carbon Cycle</vt:lpstr>
      <vt:lpstr>PowerPoint Presentation</vt:lpstr>
      <vt:lpstr>Nitrogen Cycle</vt:lpstr>
      <vt:lpstr>Nitrogen Cycle</vt:lpstr>
      <vt:lpstr>PowerPoint Presentation</vt:lpstr>
      <vt:lpstr>Phosphorus cycle</vt:lpstr>
      <vt:lpstr>PowerPoint Presentation</vt:lpstr>
      <vt:lpstr>Nutrient Limitation</vt:lpstr>
    </vt:vector>
  </TitlesOfParts>
  <Company>.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Biosphere</dc:title>
  <dc:creator>.</dc:creator>
  <cp:lastModifiedBy>Kyle Collins</cp:lastModifiedBy>
  <cp:revision>11</cp:revision>
  <dcterms:created xsi:type="dcterms:W3CDTF">2003-07-25T19:10:20Z</dcterms:created>
  <dcterms:modified xsi:type="dcterms:W3CDTF">2016-11-10T20:09:57Z</dcterms:modified>
</cp:coreProperties>
</file>