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4"/>
  </p:notesMasterIdLst>
  <p:handoutMasterIdLst>
    <p:handoutMasterId r:id="rId55"/>
  </p:handoutMasterIdLst>
  <p:sldIdLst>
    <p:sldId id="289" r:id="rId2"/>
    <p:sldId id="275" r:id="rId3"/>
    <p:sldId id="270" r:id="rId4"/>
    <p:sldId id="272" r:id="rId5"/>
    <p:sldId id="276" r:id="rId6"/>
    <p:sldId id="271" r:id="rId7"/>
    <p:sldId id="273" r:id="rId8"/>
    <p:sldId id="274" r:id="rId9"/>
    <p:sldId id="280" r:id="rId10"/>
    <p:sldId id="257" r:id="rId11"/>
    <p:sldId id="267" r:id="rId12"/>
    <p:sldId id="268" r:id="rId13"/>
    <p:sldId id="269" r:id="rId14"/>
    <p:sldId id="256" r:id="rId15"/>
    <p:sldId id="260" r:id="rId16"/>
    <p:sldId id="261" r:id="rId17"/>
    <p:sldId id="262" r:id="rId18"/>
    <p:sldId id="264" r:id="rId19"/>
    <p:sldId id="263" r:id="rId20"/>
    <p:sldId id="279" r:id="rId21"/>
    <p:sldId id="277" r:id="rId22"/>
    <p:sldId id="281" r:id="rId23"/>
    <p:sldId id="282" r:id="rId24"/>
    <p:sldId id="283" r:id="rId25"/>
    <p:sldId id="284" r:id="rId26"/>
    <p:sldId id="296" r:id="rId27"/>
    <p:sldId id="297" r:id="rId28"/>
    <p:sldId id="313" r:id="rId29"/>
    <p:sldId id="290" r:id="rId30"/>
    <p:sldId id="293" r:id="rId31"/>
    <p:sldId id="292" r:id="rId32"/>
    <p:sldId id="298" r:id="rId33"/>
    <p:sldId id="291" r:id="rId34"/>
    <p:sldId id="295" r:id="rId35"/>
    <p:sldId id="315" r:id="rId36"/>
    <p:sldId id="294" r:id="rId37"/>
    <p:sldId id="303" r:id="rId38"/>
    <p:sldId id="304" r:id="rId39"/>
    <p:sldId id="305" r:id="rId40"/>
    <p:sldId id="306" r:id="rId41"/>
    <p:sldId id="307" r:id="rId42"/>
    <p:sldId id="308" r:id="rId43"/>
    <p:sldId id="309" r:id="rId44"/>
    <p:sldId id="310" r:id="rId45"/>
    <p:sldId id="311" r:id="rId46"/>
    <p:sldId id="312" r:id="rId47"/>
    <p:sldId id="318" r:id="rId48"/>
    <p:sldId id="299" r:id="rId49"/>
    <p:sldId id="316" r:id="rId50"/>
    <p:sldId id="317" r:id="rId51"/>
    <p:sldId id="314" r:id="rId52"/>
    <p:sldId id="300" r:id="rId53"/>
  </p:sldIdLst>
  <p:sldSz cx="9144000" cy="6858000" type="screen4x3"/>
  <p:notesSz cx="6858000" cy="9144000"/>
  <p:custShowLst>
    <p:custShow name="Custom Show 1" id="0">
      <p:sldLst>
        <p:sld r:id="rId27"/>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00" d="100"/>
          <a:sy n="100" d="100"/>
        </p:scale>
        <p:origin x="-1128" y="-2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F7D56F-5F39-C34D-B180-CDED557B76B9}" type="datetimeFigureOut">
              <a:rPr lang="en-US" smtClean="0"/>
              <a:pPr/>
              <a:t>9/10/15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3D4FA-D68F-1B48-BF9E-B9A9CBB30CF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249FC-1704-E141-A28F-686E36FB7ADC}" type="datetimeFigureOut">
              <a:rPr lang="en-US" smtClean="0"/>
              <a:pPr/>
              <a:t>9/10/15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150F1-1428-E942-AD75-7BF8F02AA3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content of DNA, the genetic material</a:t>
            </a:r>
            <a:r>
              <a:rPr lang="en-US" baseline="0" dirty="0" smtClean="0"/>
              <a:t>, is in the form of specific sequences of nucleotides along the DNA strands.  But how does this information determine an organism’s traits?  Put another way, what does a gene actually say?  And how is its message translated by cells into a specific trait, such as brown hair or type A blood?  </a:t>
            </a:r>
            <a:endParaRPr lang="en-US" dirty="0"/>
          </a:p>
        </p:txBody>
      </p:sp>
      <p:sp>
        <p:nvSpPr>
          <p:cNvPr id="4" name="Slide Number Placeholder 3"/>
          <p:cNvSpPr>
            <a:spLocks noGrp="1"/>
          </p:cNvSpPr>
          <p:nvPr>
            <p:ph type="sldNum" sz="quarter" idx="10"/>
          </p:nvPr>
        </p:nvSpPr>
        <p:spPr/>
        <p:txBody>
          <a:bodyPr/>
          <a:lstStyle/>
          <a:p>
            <a:fld id="{3C2150F1-1428-E942-AD75-7BF8F02AA30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again,</a:t>
            </a:r>
            <a:r>
              <a:rPr lang="en-US" baseline="0" dirty="0" smtClean="0"/>
              <a:t> Mendel’s peas.  One of the characteristics Mendel studied was stem length.  Mendel did not know the physiological basis for the difference between the tall and dwarf varieties of pea plants, but plant scientists have since worked out this solution: Dwarf peas lack the growth hormones called gibberellins, which stimulate the normal elongation of stems.  </a:t>
            </a:r>
            <a:endParaRPr lang="en-US" dirty="0"/>
          </a:p>
        </p:txBody>
      </p:sp>
      <p:sp>
        <p:nvSpPr>
          <p:cNvPr id="4" name="Slide Number Placeholder 3"/>
          <p:cNvSpPr>
            <a:spLocks noGrp="1"/>
          </p:cNvSpPr>
          <p:nvPr>
            <p:ph type="sldNum" sz="quarter" idx="10"/>
          </p:nvPr>
        </p:nvSpPr>
        <p:spPr/>
        <p:txBody>
          <a:bodyPr/>
          <a:lstStyle/>
          <a:p>
            <a:fld id="{3C2150F1-1428-E942-AD75-7BF8F02AA30F}"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dwarf</a:t>
            </a:r>
            <a:r>
              <a:rPr lang="en-US" baseline="0" dirty="0" smtClean="0"/>
              <a:t> plant treated with gibberellins from an external source grows to normal height.  Why do dwarf peas fail to make their own gibberellins?  They are missing a key protein, an enzyme that is required to make gibberellins.  And they are missing that protein because they do not have a properly functioning gene for that protein.  </a:t>
            </a:r>
            <a:endParaRPr lang="en-US" dirty="0"/>
          </a:p>
        </p:txBody>
      </p:sp>
      <p:sp>
        <p:nvSpPr>
          <p:cNvPr id="4" name="Slide Number Placeholder 3"/>
          <p:cNvSpPr>
            <a:spLocks noGrp="1"/>
          </p:cNvSpPr>
          <p:nvPr>
            <p:ph type="sldNum" sz="quarter" idx="10"/>
          </p:nvPr>
        </p:nvSpPr>
        <p:spPr/>
        <p:txBody>
          <a:bodyPr/>
          <a:lstStyle/>
          <a:p>
            <a:fld id="{3C2150F1-1428-E942-AD75-7BF8F02AA30F}"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  a discrete</a:t>
            </a:r>
            <a:r>
              <a:rPr lang="en-US" baseline="0" dirty="0" smtClean="0"/>
              <a:t> unit of hereditary information consisting of a specific nucleotide sequence of DNA. </a:t>
            </a:r>
          </a:p>
          <a:p>
            <a:endParaRPr lang="en-US" baseline="0" dirty="0" smtClean="0"/>
          </a:p>
          <a:p>
            <a:r>
              <a:rPr lang="en-US" baseline="0" dirty="0" smtClean="0"/>
              <a:t>HS:  Gene:  sequence of DNA that codes for a protein and thus determines a trait.  </a:t>
            </a:r>
            <a:endParaRPr lang="en-US" dirty="0"/>
          </a:p>
        </p:txBody>
      </p:sp>
      <p:sp>
        <p:nvSpPr>
          <p:cNvPr id="4" name="Slide Number Placeholder 3"/>
          <p:cNvSpPr>
            <a:spLocks noGrp="1"/>
          </p:cNvSpPr>
          <p:nvPr>
            <p:ph type="sldNum" sz="quarter" idx="10"/>
          </p:nvPr>
        </p:nvSpPr>
        <p:spPr/>
        <p:txBody>
          <a:bodyPr/>
          <a:lstStyle/>
          <a:p>
            <a:fld id="{3C2150F1-1428-E942-AD75-7BF8F02AA30F}"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150F1-1428-E942-AD75-7BF8F02AA30F}"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150F1-1428-E942-AD75-7BF8F02AA30F}"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150F1-1428-E942-AD75-7BF8F02AA30F}"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5E2B98-8E41-2D4E-BB2B-404897201042}" type="datetimeFigureOut">
              <a:rPr lang="en-US" smtClean="0"/>
              <a:pPr/>
              <a:t>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E2B98-8E41-2D4E-BB2B-404897201042}" type="datetimeFigureOut">
              <a:rPr lang="en-US" smtClean="0"/>
              <a:pPr/>
              <a:t>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E2B98-8E41-2D4E-BB2B-404897201042}" type="datetimeFigureOut">
              <a:rPr lang="en-US" smtClean="0"/>
              <a:pPr/>
              <a:t>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E2B98-8E41-2D4E-BB2B-404897201042}" type="datetimeFigureOut">
              <a:rPr lang="en-US" smtClean="0"/>
              <a:pPr/>
              <a:t>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5E2B98-8E41-2D4E-BB2B-404897201042}" type="datetimeFigureOut">
              <a:rPr lang="en-US" smtClean="0"/>
              <a:pPr/>
              <a:t>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5E2B98-8E41-2D4E-BB2B-404897201042}" type="datetimeFigureOut">
              <a:rPr lang="en-US" smtClean="0"/>
              <a:pPr/>
              <a:t>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5E2B98-8E41-2D4E-BB2B-404897201042}" type="datetimeFigureOut">
              <a:rPr lang="en-US" smtClean="0"/>
              <a:pPr/>
              <a:t>9/10/15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5E2B98-8E41-2D4E-BB2B-404897201042}" type="datetimeFigureOut">
              <a:rPr lang="en-US" smtClean="0"/>
              <a:pPr/>
              <a:t>9/10/15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E2B98-8E41-2D4E-BB2B-404897201042}" type="datetimeFigureOut">
              <a:rPr lang="en-US" smtClean="0"/>
              <a:pPr/>
              <a:t>9/10/15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E2B98-8E41-2D4E-BB2B-404897201042}" type="datetimeFigureOut">
              <a:rPr lang="en-US" smtClean="0"/>
              <a:pPr/>
              <a:t>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E2B98-8E41-2D4E-BB2B-404897201042}" type="datetimeFigureOut">
              <a:rPr lang="en-US" smtClean="0"/>
              <a:pPr/>
              <a:t>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DA192-0674-FD4F-BBEA-F5D763B7D0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E2B98-8E41-2D4E-BB2B-404897201042}" type="datetimeFigureOut">
              <a:rPr lang="en-US" smtClean="0"/>
              <a:pPr/>
              <a:t>9/10/15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DA192-0674-FD4F-BBEA-F5D763B7D0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Warm Up</a:t>
            </a:r>
            <a:endParaRPr lang="en-US" sz="5400" dirty="0"/>
          </a:p>
        </p:txBody>
      </p:sp>
      <p:sp>
        <p:nvSpPr>
          <p:cNvPr id="3" name="Content Placeholder 2"/>
          <p:cNvSpPr>
            <a:spLocks noGrp="1"/>
          </p:cNvSpPr>
          <p:nvPr>
            <p:ph idx="1"/>
          </p:nvPr>
        </p:nvSpPr>
        <p:spPr/>
        <p:txBody>
          <a:bodyPr>
            <a:normAutofit/>
          </a:bodyPr>
          <a:lstStyle/>
          <a:p>
            <a:r>
              <a:rPr lang="en-US" sz="4000" dirty="0" smtClean="0"/>
              <a:t>What are the subunits of DNA called?</a:t>
            </a:r>
          </a:p>
          <a:p>
            <a:r>
              <a:rPr lang="en-US" sz="4000" dirty="0" smtClean="0"/>
              <a:t>What are the </a:t>
            </a:r>
            <a:r>
              <a:rPr lang="en-US" sz="4000" dirty="0"/>
              <a:t>3</a:t>
            </a:r>
            <a:r>
              <a:rPr lang="en-US" sz="4000" dirty="0" smtClean="0"/>
              <a:t> parts?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5510" y="0"/>
            <a:ext cx="5723291" cy="66791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3276600" y="1557516"/>
            <a:ext cx="2844800" cy="42082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8580"/>
            <a:ext cx="8229600" cy="3041504"/>
          </a:xfrm>
        </p:spPr>
        <p:txBody>
          <a:bodyPr>
            <a:normAutofit fontScale="90000"/>
          </a:bodyPr>
          <a:lstStyle/>
          <a:p>
            <a:r>
              <a:rPr lang="en-US" sz="6600" dirty="0" smtClean="0"/>
              <a:t>Gibberellins</a:t>
            </a:r>
            <a:br>
              <a:rPr lang="en-US" sz="6600" dirty="0" smtClean="0"/>
            </a:br>
            <a:r>
              <a:rPr lang="en-US" sz="6600" dirty="0" smtClean="0"/>
              <a:t>=</a:t>
            </a:r>
            <a:br>
              <a:rPr lang="en-US" sz="6600" dirty="0" smtClean="0"/>
            </a:br>
            <a:r>
              <a:rPr lang="en-US" sz="6600" dirty="0" smtClean="0"/>
              <a:t>Tall plants</a:t>
            </a:r>
            <a:endParaRPr lang="en-US" sz="6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What is a gene?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977050" y="1600200"/>
            <a:ext cx="5820840" cy="46597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70"/>
            <a:ext cx="7772400" cy="1470025"/>
          </a:xfrm>
        </p:spPr>
        <p:txBody>
          <a:bodyPr/>
          <a:lstStyle/>
          <a:p>
            <a:r>
              <a:rPr lang="en-US" dirty="0" smtClean="0"/>
              <a:t>12-1 DNA </a:t>
            </a:r>
            <a:endParaRPr lang="en-US" dirty="0"/>
          </a:p>
        </p:txBody>
      </p:sp>
      <p:sp>
        <p:nvSpPr>
          <p:cNvPr id="3" name="Subtitle 2"/>
          <p:cNvSpPr>
            <a:spLocks noGrp="1"/>
          </p:cNvSpPr>
          <p:nvPr>
            <p:ph type="subTitle" idx="1"/>
          </p:nvPr>
        </p:nvSpPr>
        <p:spPr>
          <a:xfrm>
            <a:off x="1371600" y="1303610"/>
            <a:ext cx="6400800" cy="4335190"/>
          </a:xfrm>
        </p:spPr>
        <p:txBody>
          <a:bodyPr/>
          <a:lstStyle/>
          <a:p>
            <a:pPr marL="514350" indent="-514350" algn="l">
              <a:buAutoNum type="alphaUcPeriod"/>
            </a:pPr>
            <a:r>
              <a:rPr lang="en-US" dirty="0" smtClean="0">
                <a:solidFill>
                  <a:schemeClr val="tx1"/>
                </a:solidFill>
              </a:rPr>
              <a:t>Structure</a:t>
            </a:r>
          </a:p>
          <a:p>
            <a:pPr marL="514350" indent="-514350" algn="l"/>
            <a:endParaRPr lang="en-US" sz="800" dirty="0" smtClean="0">
              <a:solidFill>
                <a:schemeClr val="tx1"/>
              </a:solidFill>
            </a:endParaRPr>
          </a:p>
          <a:p>
            <a:pPr marL="514350" indent="-514350" algn="l">
              <a:buAutoNum type="arabicPeriod"/>
            </a:pPr>
            <a:r>
              <a:rPr lang="en-US" sz="2400" dirty="0" smtClean="0">
                <a:solidFill>
                  <a:schemeClr val="tx1"/>
                </a:solidFill>
              </a:rPr>
              <a:t>DNA – long molecule made of </a:t>
            </a:r>
            <a:r>
              <a:rPr lang="en-US" sz="2400" b="1" dirty="0" smtClean="0">
                <a:solidFill>
                  <a:schemeClr val="tx1"/>
                </a:solidFill>
              </a:rPr>
              <a:t>Nucleotides</a:t>
            </a:r>
            <a:r>
              <a:rPr lang="en-US" sz="2400" dirty="0" smtClean="0">
                <a:solidFill>
                  <a:schemeClr val="tx1"/>
                </a:solidFill>
              </a:rPr>
              <a:t>, each nucleotide has 3 parts.  </a:t>
            </a:r>
          </a:p>
          <a:p>
            <a:pPr marL="514350" indent="-514350" algn="l">
              <a:buAutoNum type="arabicPeriod"/>
            </a:pPr>
            <a:endParaRPr lang="en-US" sz="2400" dirty="0" smtClean="0">
              <a:solidFill>
                <a:schemeClr val="tx1"/>
              </a:solidFill>
            </a:endParaRPr>
          </a:p>
          <a:p>
            <a:pPr marL="514350" indent="-514350" algn="l"/>
            <a:r>
              <a:rPr lang="en-US" sz="2400" dirty="0" smtClean="0">
                <a:solidFill>
                  <a:schemeClr val="tx1"/>
                </a:solidFill>
              </a:rPr>
              <a:t>	a.  5-carbon sugar (</a:t>
            </a:r>
            <a:r>
              <a:rPr lang="en-US" sz="2400" dirty="0" err="1" smtClean="0">
                <a:solidFill>
                  <a:schemeClr val="tx1"/>
                </a:solidFill>
              </a:rPr>
              <a:t>deoxyribose</a:t>
            </a:r>
            <a:r>
              <a:rPr lang="en-US" sz="2400" dirty="0" smtClean="0">
                <a:solidFill>
                  <a:schemeClr val="tx1"/>
                </a:solidFill>
              </a:rPr>
              <a:t>)</a:t>
            </a:r>
          </a:p>
          <a:p>
            <a:pPr marL="514350" indent="-514350" algn="l"/>
            <a:r>
              <a:rPr lang="en-US" sz="2400" dirty="0" smtClean="0">
                <a:solidFill>
                  <a:schemeClr val="tx1"/>
                </a:solidFill>
              </a:rPr>
              <a:t>	</a:t>
            </a:r>
            <a:r>
              <a:rPr lang="en-US" sz="2400" dirty="0" err="1" smtClean="0">
                <a:solidFill>
                  <a:schemeClr val="tx1"/>
                </a:solidFill>
              </a:rPr>
              <a:t>b</a:t>
            </a:r>
            <a:r>
              <a:rPr lang="en-US" sz="2400" dirty="0" smtClean="0">
                <a:solidFill>
                  <a:schemeClr val="tx1"/>
                </a:solidFill>
              </a:rPr>
              <a:t>.  Phosphate group</a:t>
            </a:r>
          </a:p>
          <a:p>
            <a:pPr marL="514350" indent="-514350" algn="l"/>
            <a:r>
              <a:rPr lang="en-US" sz="2400" dirty="0" smtClean="0">
                <a:solidFill>
                  <a:schemeClr val="tx1"/>
                </a:solidFill>
              </a:rPr>
              <a:t>	</a:t>
            </a:r>
            <a:r>
              <a:rPr lang="en-US" sz="2400" dirty="0" err="1" smtClean="0">
                <a:solidFill>
                  <a:schemeClr val="tx1"/>
                </a:solidFill>
              </a:rPr>
              <a:t>c</a:t>
            </a:r>
            <a:r>
              <a:rPr lang="en-US" sz="2400" dirty="0" smtClean="0">
                <a:solidFill>
                  <a:schemeClr val="tx1"/>
                </a:solidFill>
              </a:rPr>
              <a:t>.  Nitrogen base  </a:t>
            </a:r>
            <a:endParaRPr lang="en-US" sz="2400" dirty="0">
              <a:solidFill>
                <a:schemeClr val="tx1"/>
              </a:solidFill>
            </a:endParaRPr>
          </a:p>
        </p:txBody>
      </p:sp>
      <p:pic>
        <p:nvPicPr>
          <p:cNvPr id="4" name="Picture 3"/>
          <p:cNvPicPr>
            <a:picLocks noChangeAspect="1"/>
          </p:cNvPicPr>
          <p:nvPr/>
        </p:nvPicPr>
        <p:blipFill>
          <a:blip r:embed="rId3"/>
          <a:stretch>
            <a:fillRect/>
          </a:stretch>
        </p:blipFill>
        <p:spPr>
          <a:xfrm>
            <a:off x="5478421" y="3708546"/>
            <a:ext cx="3489699" cy="314945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Pairs</a:t>
            </a:r>
            <a:endParaRPr lang="en-US" dirty="0"/>
          </a:p>
        </p:txBody>
      </p:sp>
      <p:sp>
        <p:nvSpPr>
          <p:cNvPr id="3" name="Content Placeholder 2"/>
          <p:cNvSpPr>
            <a:spLocks noGrp="1"/>
          </p:cNvSpPr>
          <p:nvPr>
            <p:ph idx="1"/>
          </p:nvPr>
        </p:nvSpPr>
        <p:spPr/>
        <p:txBody>
          <a:bodyPr/>
          <a:lstStyle/>
          <a:p>
            <a:pPr marL="514350" indent="-514350">
              <a:buAutoNum type="arabicPeriod" startAt="2"/>
            </a:pPr>
            <a:r>
              <a:rPr lang="en-US" dirty="0" smtClean="0"/>
              <a:t>Four types of nitrogen bases in DNA.</a:t>
            </a:r>
          </a:p>
          <a:p>
            <a:pPr marL="914400" lvl="1" indent="-514350">
              <a:buNone/>
            </a:pPr>
            <a:endParaRPr lang="en-US" dirty="0" smtClean="0"/>
          </a:p>
          <a:p>
            <a:pPr marL="914400" lvl="1" indent="-514350">
              <a:buAutoNum type="alphaLcPeriod"/>
            </a:pPr>
            <a:r>
              <a:rPr lang="en-US" dirty="0" smtClean="0"/>
              <a:t>Adenine (A) and Guanine (G) = larger </a:t>
            </a:r>
            <a:r>
              <a:rPr lang="en-US" dirty="0" err="1" smtClean="0"/>
              <a:t>purines</a:t>
            </a:r>
            <a:r>
              <a:rPr lang="en-US" dirty="0" smtClean="0"/>
              <a:t>.</a:t>
            </a:r>
          </a:p>
          <a:p>
            <a:pPr marL="914400" lvl="1" indent="-514350">
              <a:buNone/>
            </a:pPr>
            <a:endParaRPr lang="en-US" sz="800" dirty="0" smtClean="0"/>
          </a:p>
          <a:p>
            <a:pPr marL="914400" lvl="1" indent="-514350">
              <a:buNone/>
            </a:pPr>
            <a:r>
              <a:rPr lang="en-US" dirty="0"/>
              <a:t>	</a:t>
            </a:r>
            <a:r>
              <a:rPr lang="en-US" dirty="0" smtClean="0"/>
              <a:t>-  </a:t>
            </a:r>
            <a:r>
              <a:rPr lang="en-US" dirty="0" err="1" smtClean="0"/>
              <a:t>Purines</a:t>
            </a:r>
            <a:r>
              <a:rPr lang="en-US" dirty="0" smtClean="0"/>
              <a:t> have two rings in their structure.</a:t>
            </a:r>
          </a:p>
          <a:p>
            <a:pPr marL="914400" lvl="1" indent="-514350">
              <a:buNone/>
            </a:pPr>
            <a:endParaRPr lang="en-US" sz="800" dirty="0" smtClean="0"/>
          </a:p>
          <a:p>
            <a:pPr marL="914400" lvl="1" indent="-514350">
              <a:buAutoNum type="alphaLcPeriod" startAt="2"/>
            </a:pPr>
            <a:r>
              <a:rPr lang="en-US" dirty="0" smtClean="0"/>
              <a:t>Thymine (T) and Cytosine (C) = smaller </a:t>
            </a:r>
            <a:r>
              <a:rPr lang="en-US" dirty="0" err="1" smtClean="0"/>
              <a:t>pyrimidines</a:t>
            </a:r>
            <a:r>
              <a:rPr lang="en-US" dirty="0" smtClean="0"/>
              <a:t>.</a:t>
            </a:r>
          </a:p>
          <a:p>
            <a:pPr marL="914400" lvl="1" indent="-514350">
              <a:buNone/>
            </a:pPr>
            <a:endParaRPr lang="en-US" sz="800" dirty="0" smtClean="0"/>
          </a:p>
          <a:p>
            <a:pPr marL="914400" lvl="1" indent="-514350">
              <a:buNone/>
            </a:pPr>
            <a:r>
              <a:rPr lang="en-US" dirty="0" smtClean="0"/>
              <a:t>	-  </a:t>
            </a:r>
            <a:r>
              <a:rPr lang="en-US" dirty="0" err="1" smtClean="0"/>
              <a:t>Pyrimidines</a:t>
            </a:r>
            <a:r>
              <a:rPr lang="en-US" dirty="0" smtClean="0"/>
              <a:t> have one ring in their structure.  </a:t>
            </a:r>
          </a:p>
          <a:p>
            <a:pPr marL="1314450" lvl="2" indent="-514350">
              <a:buNone/>
            </a:pPr>
            <a:endParaRPr lang="en-US" dirty="0" smtClean="0"/>
          </a:p>
          <a:p>
            <a:pPr marL="1314450" lvl="2" indent="-51435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5617" y="1186754"/>
            <a:ext cx="5380890" cy="44840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smtClean="0"/>
              <a:t>DNA Structure</a:t>
            </a:r>
          </a:p>
          <a:p>
            <a:pPr marL="914400" lvl="1" indent="-514350">
              <a:buNone/>
            </a:pPr>
            <a:endParaRPr lang="en-US" sz="800" dirty="0" smtClean="0"/>
          </a:p>
          <a:p>
            <a:pPr marL="914400" lvl="1" indent="-514350">
              <a:buAutoNum type="alphaLcPeriod"/>
            </a:pPr>
            <a:r>
              <a:rPr lang="en-US" dirty="0" smtClean="0"/>
              <a:t>The sugar and phosphate form the backbone of the DNA.  </a:t>
            </a:r>
          </a:p>
          <a:p>
            <a:pPr marL="914400" lvl="1" indent="-514350">
              <a:buNone/>
            </a:pPr>
            <a:endParaRPr lang="en-US" sz="800" dirty="0" smtClean="0"/>
          </a:p>
          <a:p>
            <a:pPr marL="914400" lvl="1" indent="-514350">
              <a:buAutoNum type="alphaLcPeriod"/>
            </a:pPr>
            <a:r>
              <a:rPr lang="en-US" dirty="0" smtClean="0"/>
              <a:t>The nitrogen bases attach to the backbone, sticking out sideways.</a:t>
            </a:r>
          </a:p>
          <a:p>
            <a:pPr marL="914400" lvl="1" indent="-514350">
              <a:buNone/>
            </a:pPr>
            <a:endParaRPr lang="en-US" sz="800" dirty="0" smtClean="0"/>
          </a:p>
          <a:p>
            <a:pPr marL="914400" lvl="1" indent="-514350">
              <a:buAutoNum type="alphaLcPeriod"/>
            </a:pPr>
            <a:r>
              <a:rPr lang="en-US" dirty="0" smtClean="0"/>
              <a:t>Hydrogen bonds hold the nitrogen bases of the two strands of DNA together.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 Images of DNA</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49852" y="1417638"/>
            <a:ext cx="4852938" cy="493463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456"/>
            <a:ext cx="4441768" cy="5883708"/>
          </a:xfrm>
        </p:spPr>
        <p:txBody>
          <a:bodyPr>
            <a:normAutofit fontScale="85000" lnSpcReduction="10000"/>
          </a:bodyPr>
          <a:lstStyle/>
          <a:p>
            <a:pPr marL="514350" indent="-514350">
              <a:buAutoNum type="arabicPeriod" startAt="4"/>
            </a:pPr>
            <a:r>
              <a:rPr lang="en-US" dirty="0" smtClean="0"/>
              <a:t>The structure of DNA is discovered</a:t>
            </a:r>
          </a:p>
          <a:p>
            <a:pPr marL="914400" lvl="1" indent="-514350">
              <a:buNone/>
            </a:pPr>
            <a:endParaRPr lang="en-US" sz="1081" dirty="0" smtClean="0"/>
          </a:p>
          <a:p>
            <a:pPr marL="914400" lvl="1" indent="-514350">
              <a:buAutoNum type="alphaLcPeriod"/>
            </a:pPr>
            <a:r>
              <a:rPr lang="en-US" dirty="0" smtClean="0"/>
              <a:t>Rosalind Franklin </a:t>
            </a:r>
          </a:p>
          <a:p>
            <a:pPr marL="1314450" lvl="2" indent="-514350">
              <a:buFontTx/>
              <a:buChar char="-"/>
            </a:pPr>
            <a:r>
              <a:rPr lang="en-US" dirty="0" smtClean="0"/>
              <a:t>used X-Ray diffraction to study DNA.  </a:t>
            </a:r>
          </a:p>
          <a:p>
            <a:pPr marL="1314450" lvl="2" indent="-514350">
              <a:buFontTx/>
              <a:buChar char="-"/>
            </a:pPr>
            <a:r>
              <a:rPr lang="en-US" dirty="0" smtClean="0"/>
              <a:t>the X-Rays produced an X-Shaped pattern that twists around each other.  </a:t>
            </a:r>
          </a:p>
          <a:p>
            <a:pPr marL="914400" lvl="1" indent="-514350">
              <a:buNone/>
            </a:pPr>
            <a:endParaRPr lang="en-US" sz="1081" dirty="0" smtClean="0"/>
          </a:p>
          <a:p>
            <a:pPr marL="914400" lvl="1" indent="-514350">
              <a:buAutoNum type="alphaLcPeriod"/>
            </a:pPr>
            <a:r>
              <a:rPr lang="en-US" dirty="0" smtClean="0"/>
              <a:t>Watson and Crick looked at Franklin’s X-Rays &amp; published a paper stating the structure of DNA was a double helix, in which two strands were wound around each other.  </a:t>
            </a:r>
          </a:p>
          <a:p>
            <a:pP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5140491" y="2972317"/>
            <a:ext cx="3655271" cy="3698420"/>
          </a:xfrm>
          <a:prstGeom prst="rect">
            <a:avLst/>
          </a:prstGeom>
        </p:spPr>
      </p:pic>
      <p:pic>
        <p:nvPicPr>
          <p:cNvPr id="5" name="Picture 4"/>
          <p:cNvPicPr>
            <a:picLocks noChangeAspect="1"/>
          </p:cNvPicPr>
          <p:nvPr/>
        </p:nvPicPr>
        <p:blipFill>
          <a:blip r:embed="rId3"/>
          <a:stretch>
            <a:fillRect/>
          </a:stretch>
        </p:blipFill>
        <p:spPr>
          <a:xfrm>
            <a:off x="5767565" y="242456"/>
            <a:ext cx="2383526" cy="30446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What did Griffith discover when he injected a mixture of heat-killed, disease-causing bacteria </a:t>
            </a:r>
            <a:r>
              <a:rPr lang="en-US" sz="3600" b="1" dirty="0" smtClean="0"/>
              <a:t>and</a:t>
            </a:r>
            <a:r>
              <a:rPr lang="en-US" b="1" dirty="0" smtClean="0"/>
              <a:t> live harmless bacteria into mice?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12-2  DNA in Prokaryotes</a:t>
            </a:r>
            <a:endParaRPr lang="en-US" dirty="0"/>
          </a:p>
        </p:txBody>
      </p:sp>
      <p:sp>
        <p:nvSpPr>
          <p:cNvPr id="3" name="Content Placeholder 2"/>
          <p:cNvSpPr>
            <a:spLocks noGrp="1"/>
          </p:cNvSpPr>
          <p:nvPr>
            <p:ph idx="1"/>
          </p:nvPr>
        </p:nvSpPr>
        <p:spPr>
          <a:xfrm>
            <a:off x="457200" y="1417638"/>
            <a:ext cx="8229600" cy="4525963"/>
          </a:xfrm>
        </p:spPr>
        <p:txBody>
          <a:bodyPr/>
          <a:lstStyle/>
          <a:p>
            <a:pPr marL="514350" indent="-514350">
              <a:buAutoNum type="arabicPeriod"/>
            </a:pPr>
            <a:r>
              <a:rPr lang="en-US" dirty="0" smtClean="0"/>
              <a:t>Prokaryotes do not have a nucleus</a:t>
            </a:r>
          </a:p>
          <a:p>
            <a:pPr marL="514350" indent="-514350">
              <a:buAutoNum type="arabicPeriod"/>
            </a:pPr>
            <a:r>
              <a:rPr lang="en-US" dirty="0" smtClean="0"/>
              <a:t>They have a single strand of DNA, located in the cytoplasm</a:t>
            </a:r>
            <a:endParaRPr lang="en-US" dirty="0"/>
          </a:p>
        </p:txBody>
      </p:sp>
      <p:pic>
        <p:nvPicPr>
          <p:cNvPr id="4" name="Picture 3"/>
          <p:cNvPicPr>
            <a:picLocks noChangeAspect="1"/>
          </p:cNvPicPr>
          <p:nvPr/>
        </p:nvPicPr>
        <p:blipFill>
          <a:blip r:embed="rId2"/>
          <a:stretch>
            <a:fillRect/>
          </a:stretch>
        </p:blipFill>
        <p:spPr>
          <a:xfrm>
            <a:off x="3632200" y="2906069"/>
            <a:ext cx="5054600" cy="3708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64"/>
            <a:ext cx="8229600" cy="1143000"/>
          </a:xfrm>
        </p:spPr>
        <p:txBody>
          <a:bodyPr/>
          <a:lstStyle/>
          <a:p>
            <a:r>
              <a:rPr lang="en-US" dirty="0" smtClean="0"/>
              <a:t>DNA in Eukaryotes</a:t>
            </a:r>
            <a:endParaRPr lang="en-US" dirty="0"/>
          </a:p>
        </p:txBody>
      </p:sp>
      <p:sp>
        <p:nvSpPr>
          <p:cNvPr id="3" name="Content Placeholder 2"/>
          <p:cNvSpPr>
            <a:spLocks noGrp="1"/>
          </p:cNvSpPr>
          <p:nvPr>
            <p:ph idx="1"/>
          </p:nvPr>
        </p:nvSpPr>
        <p:spPr>
          <a:xfrm>
            <a:off x="457200" y="1182864"/>
            <a:ext cx="8229600" cy="4525963"/>
          </a:xfrm>
        </p:spPr>
        <p:txBody>
          <a:bodyPr/>
          <a:lstStyle/>
          <a:p>
            <a:pPr marL="514350" indent="-514350">
              <a:buAutoNum type="arabicPeriod"/>
            </a:pPr>
            <a:r>
              <a:rPr lang="en-US" dirty="0" smtClean="0"/>
              <a:t>DNA located in the Nucleus.</a:t>
            </a:r>
          </a:p>
          <a:p>
            <a:pPr marL="514350" indent="-514350">
              <a:buAutoNum type="arabicPeriod"/>
            </a:pPr>
            <a:r>
              <a:rPr lang="en-US" dirty="0" smtClean="0"/>
              <a:t>Very long DNA molecules are folded to fit inside nucleus.</a:t>
            </a:r>
            <a:endParaRPr lang="en-US" dirty="0"/>
          </a:p>
        </p:txBody>
      </p:sp>
      <p:pic>
        <p:nvPicPr>
          <p:cNvPr id="4" name="Picture 3"/>
          <p:cNvPicPr>
            <a:picLocks noChangeAspect="1"/>
          </p:cNvPicPr>
          <p:nvPr/>
        </p:nvPicPr>
        <p:blipFill>
          <a:blip r:embed="rId2"/>
          <a:stretch>
            <a:fillRect/>
          </a:stretch>
        </p:blipFill>
        <p:spPr>
          <a:xfrm>
            <a:off x="3679436" y="2774269"/>
            <a:ext cx="3810000" cy="381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 of base-pairing</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Adinine</a:t>
            </a:r>
            <a:r>
              <a:rPr lang="en-US" dirty="0" smtClean="0"/>
              <a:t> (A) always pairs with Thymine (T).</a:t>
            </a:r>
          </a:p>
          <a:p>
            <a:pPr marL="514350" indent="-514350">
              <a:buAutoNum type="arabicPeriod"/>
            </a:pPr>
            <a:endParaRPr lang="en-US" dirty="0" smtClean="0"/>
          </a:p>
          <a:p>
            <a:pPr marL="514350" indent="-514350">
              <a:buAutoNum type="arabicPeriod"/>
            </a:pPr>
            <a:r>
              <a:rPr lang="en-US" dirty="0" smtClean="0"/>
              <a:t>Guanine (G) always pairs with Cytosine (C).</a:t>
            </a:r>
          </a:p>
          <a:p>
            <a:pPr marL="514350" indent="-514350">
              <a:buAutoNum type="arabicPeriod"/>
            </a:pPr>
            <a:endParaRPr lang="en-US" dirty="0" smtClean="0"/>
          </a:p>
          <a:p>
            <a:pPr marL="514350" indent="-514350">
              <a:buNone/>
            </a:pPr>
            <a:r>
              <a:rPr lang="en-US" dirty="0" smtClean="0"/>
              <a:t>Example:</a:t>
            </a:r>
          </a:p>
          <a:p>
            <a:pPr marL="514350" indent="-514350">
              <a:buNone/>
            </a:pPr>
            <a:endParaRPr lang="en-US" sz="1000" dirty="0" smtClean="0"/>
          </a:p>
          <a:p>
            <a:pPr marL="514350" indent="-514350">
              <a:buNone/>
            </a:pPr>
            <a:r>
              <a:rPr lang="en-US" dirty="0" smtClean="0"/>
              <a:t>ACTGACGGGCAAT -  Old Strand</a:t>
            </a:r>
          </a:p>
          <a:p>
            <a:pPr marL="514350" indent="-514350">
              <a:buNone/>
            </a:pPr>
            <a:r>
              <a:rPr lang="en-US" dirty="0" smtClean="0"/>
              <a:t>TGACTGCCCGTTA – New Strand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DNA Polymerase</a:t>
            </a:r>
          </a:p>
          <a:p>
            <a:pPr marL="1314450" lvl="2" indent="-514350">
              <a:buAutoNum type="alphaLcPeriod"/>
            </a:pPr>
            <a:r>
              <a:rPr lang="en-US" sz="2800" dirty="0" smtClean="0"/>
              <a:t>Main enzyme involved in DNA Replication.  </a:t>
            </a:r>
          </a:p>
          <a:p>
            <a:pPr marL="1314450" lvl="2" indent="-514350">
              <a:buNone/>
            </a:pPr>
            <a:r>
              <a:rPr lang="en-US" sz="2800" dirty="0" err="1" smtClean="0"/>
              <a:t>b</a:t>
            </a:r>
            <a:r>
              <a:rPr lang="en-US" sz="2800" dirty="0" smtClean="0"/>
              <a:t>.  It adds nucleotides to produce the new strand of DNA</a:t>
            </a:r>
          </a:p>
          <a:p>
            <a:pPr marL="1314450" lvl="2" indent="-514350">
              <a:buNone/>
            </a:pPr>
            <a:r>
              <a:rPr lang="en-US" sz="2800" dirty="0" err="1" smtClean="0"/>
              <a:t>c</a:t>
            </a:r>
            <a:r>
              <a:rPr lang="en-US" sz="2800" dirty="0" smtClean="0"/>
              <a:t>.  It Proofreads the new strand to find and correct mistakes.  </a:t>
            </a:r>
          </a:p>
          <a:p>
            <a:pPr marL="1314450" lvl="2" indent="-514350">
              <a:buAutoNum type="alphaLcPeriod" startAt="2"/>
            </a:pPr>
            <a:endParaRPr lang="en-US"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3765" dirty="0" smtClean="0"/>
              <a:t>During replication:</a:t>
            </a:r>
          </a:p>
          <a:p>
            <a:pPr>
              <a:buNone/>
            </a:pPr>
            <a:endParaRPr lang="en-US" dirty="0" smtClean="0"/>
          </a:p>
          <a:p>
            <a:pPr>
              <a:buNone/>
            </a:pPr>
            <a:r>
              <a:rPr lang="en-US" dirty="0" smtClean="0"/>
              <a:t>	</a:t>
            </a:r>
            <a:r>
              <a:rPr lang="en-US" sz="3459" dirty="0" smtClean="0"/>
              <a:t>*  </a:t>
            </a:r>
            <a:r>
              <a:rPr lang="en-US" sz="3459" b="1" dirty="0" err="1" smtClean="0"/>
              <a:t>Helicase</a:t>
            </a:r>
            <a:r>
              <a:rPr lang="en-US" sz="3459" dirty="0" smtClean="0"/>
              <a:t> separates or </a:t>
            </a:r>
            <a:r>
              <a:rPr lang="en-US" sz="3459" i="1" dirty="0" smtClean="0"/>
              <a:t>unzips</a:t>
            </a:r>
            <a:r>
              <a:rPr lang="en-US" sz="3459" dirty="0" smtClean="0"/>
              <a:t> the original DNA strand </a:t>
            </a:r>
          </a:p>
          <a:p>
            <a:pPr>
              <a:buNone/>
            </a:pPr>
            <a:endParaRPr lang="en-US" sz="3459" i="1" dirty="0" smtClean="0"/>
          </a:p>
          <a:p>
            <a:pPr>
              <a:buNone/>
            </a:pPr>
            <a:r>
              <a:rPr lang="en-US" sz="3459" i="1" dirty="0" smtClean="0"/>
              <a:t>	*  </a:t>
            </a:r>
            <a:r>
              <a:rPr lang="en-US" sz="3459" dirty="0" smtClean="0"/>
              <a:t>DNA Polymerase adds nucleotides using rules of base pairing</a:t>
            </a:r>
          </a:p>
          <a:p>
            <a:pPr>
              <a:buNone/>
            </a:pPr>
            <a:endParaRPr lang="en-US" sz="3459" dirty="0" smtClean="0"/>
          </a:p>
          <a:p>
            <a:pPr>
              <a:buNone/>
            </a:pPr>
            <a:r>
              <a:rPr lang="en-US" sz="3459" i="1" dirty="0" smtClean="0"/>
              <a:t>	* </a:t>
            </a:r>
            <a:r>
              <a:rPr lang="en-US" sz="3459" dirty="0" smtClean="0"/>
              <a:t>2 new DNA molecules are created, each containing an original strand and a new strand.</a:t>
            </a:r>
            <a:endParaRPr lang="en-US" sz="3459"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smtClean="0"/>
              <a:t>Prokaryotes – Replication starts at a single point and goes in 2 directions.</a:t>
            </a:r>
          </a:p>
          <a:p>
            <a:endParaRPr lang="en-US" sz="4000" dirty="0" smtClean="0"/>
          </a:p>
          <a:p>
            <a:r>
              <a:rPr lang="en-US" sz="4000" dirty="0" smtClean="0"/>
              <a:t>Eukaryotes – Replication can start in hundreds of places and proceed in both directions.  </a:t>
            </a:r>
            <a:endParaRPr 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Practice Questions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Chromosomes include</a:t>
            </a:r>
          </a:p>
          <a:p>
            <a:pPr marL="514350" indent="-514350">
              <a:buNone/>
            </a:pPr>
            <a:endParaRPr lang="en-US" dirty="0" smtClean="0"/>
          </a:p>
          <a:p>
            <a:pPr marL="514350" indent="-514350">
              <a:buAutoNum type="alphaLcPeriod"/>
            </a:pPr>
            <a:r>
              <a:rPr lang="en-US" dirty="0" smtClean="0"/>
              <a:t>DNA Molecules</a:t>
            </a:r>
          </a:p>
          <a:p>
            <a:pPr marL="514350" indent="-514350">
              <a:buAutoNum type="alphaLcPeriod"/>
            </a:pPr>
            <a:r>
              <a:rPr lang="en-US" dirty="0" err="1" smtClean="0"/>
              <a:t>Histones</a:t>
            </a:r>
            <a:endParaRPr lang="en-US" dirty="0" smtClean="0"/>
          </a:p>
          <a:p>
            <a:pPr marL="514350" indent="-514350">
              <a:buAutoNum type="alphaLcPeriod"/>
            </a:pPr>
            <a:r>
              <a:rPr lang="en-US" dirty="0" err="1" smtClean="0"/>
              <a:t>Nucleosomes</a:t>
            </a:r>
            <a:endParaRPr lang="en-US" dirty="0" smtClean="0"/>
          </a:p>
          <a:p>
            <a:pPr marL="514350" indent="-514350">
              <a:buAutoNum type="alphaLcPeriod"/>
            </a:pPr>
            <a:r>
              <a:rPr lang="en-US" dirty="0" smtClean="0"/>
              <a:t>All of the above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iterate type="wd">
                                    <p:tmPct val="1000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iterate type="wd">
                                    <p:tmPct val="10000"/>
                                  </p:iterate>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Practice Questions</a:t>
            </a:r>
            <a:endParaRPr lang="en-US" dirty="0"/>
          </a:p>
        </p:txBody>
      </p:sp>
      <p:sp>
        <p:nvSpPr>
          <p:cNvPr id="3" name="Content Placeholder 2"/>
          <p:cNvSpPr>
            <a:spLocks noGrp="1"/>
          </p:cNvSpPr>
          <p:nvPr>
            <p:ph idx="1"/>
          </p:nvPr>
        </p:nvSpPr>
        <p:spPr/>
        <p:txBody>
          <a:bodyPr/>
          <a:lstStyle/>
          <a:p>
            <a:pPr marL="514350" indent="-514350">
              <a:buAutoNum type="arabicPeriod" startAt="2"/>
            </a:pPr>
            <a:r>
              <a:rPr lang="en-US" dirty="0" smtClean="0"/>
              <a:t>A DNA strand that had the bases ATGCCT would produce a strand with the bases ________ during replication.</a:t>
            </a:r>
          </a:p>
          <a:p>
            <a:pPr marL="514350" indent="-514350">
              <a:buNone/>
            </a:pPr>
            <a:endParaRPr lang="en-US" dirty="0" smtClean="0"/>
          </a:p>
          <a:p>
            <a:pPr marL="514350" indent="-514350">
              <a:buAutoNum type="alphaLcPeriod"/>
            </a:pPr>
            <a:r>
              <a:rPr lang="en-US" dirty="0" smtClean="0"/>
              <a:t>TUCTTA</a:t>
            </a:r>
          </a:p>
          <a:p>
            <a:pPr marL="514350" indent="-514350">
              <a:buAutoNum type="alphaLcPeriod"/>
            </a:pPr>
            <a:r>
              <a:rPr lang="en-US" dirty="0" smtClean="0"/>
              <a:t>GCAUUA</a:t>
            </a:r>
          </a:p>
          <a:p>
            <a:pPr marL="514350" indent="-514350">
              <a:buAutoNum type="alphaLcPeriod"/>
            </a:pPr>
            <a:r>
              <a:rPr lang="en-US" dirty="0" smtClean="0"/>
              <a:t>TACGGA</a:t>
            </a:r>
          </a:p>
          <a:p>
            <a:pPr marL="514350" indent="-514350">
              <a:buAutoNum type="alphaLcPeriod"/>
            </a:pPr>
            <a:r>
              <a:rPr lang="en-US" dirty="0" smtClean="0"/>
              <a:t>CGTAAG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Practice Questions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startAt="3"/>
            </a:pPr>
            <a:r>
              <a:rPr lang="en-US" dirty="0" smtClean="0"/>
              <a:t>The observation of base-pairing in DNA structure indicates that the percentage of</a:t>
            </a:r>
          </a:p>
          <a:p>
            <a:pPr marL="514350" indent="-514350">
              <a:buNone/>
            </a:pPr>
            <a:endParaRPr lang="en-US" dirty="0" smtClean="0"/>
          </a:p>
          <a:p>
            <a:pPr marL="514350" indent="-514350">
              <a:buAutoNum type="alphaLcPeriod"/>
            </a:pPr>
            <a:r>
              <a:rPr lang="en-US" dirty="0" smtClean="0"/>
              <a:t>Adenine molecules are equal to cytosine molecules.</a:t>
            </a:r>
          </a:p>
          <a:p>
            <a:pPr marL="514350" indent="-514350">
              <a:buAutoNum type="alphaLcPeriod"/>
            </a:pPr>
            <a:r>
              <a:rPr lang="en-US" dirty="0" smtClean="0"/>
              <a:t>Cytosine molecules are equal to Thymine molecules.</a:t>
            </a:r>
          </a:p>
          <a:p>
            <a:pPr marL="514350" indent="-514350">
              <a:buAutoNum type="alphaLcPeriod"/>
            </a:pPr>
            <a:r>
              <a:rPr lang="en-US" dirty="0" err="1" smtClean="0"/>
              <a:t>Pyrimidines</a:t>
            </a:r>
            <a:r>
              <a:rPr lang="en-US" dirty="0" smtClean="0"/>
              <a:t> are equal to </a:t>
            </a:r>
            <a:r>
              <a:rPr lang="en-US" dirty="0" err="1" smtClean="0"/>
              <a:t>purines</a:t>
            </a:r>
            <a:r>
              <a:rPr lang="en-US" dirty="0" smtClean="0"/>
              <a:t>.</a:t>
            </a:r>
          </a:p>
          <a:p>
            <a:pPr marL="514350" indent="-514350">
              <a:buAutoNum type="alphaLcPeriod"/>
            </a:pPr>
            <a:r>
              <a:rPr lang="en-US" dirty="0" err="1" smtClean="0"/>
              <a:t>Pyrimidines</a:t>
            </a:r>
            <a:r>
              <a:rPr lang="en-US" dirty="0" smtClean="0"/>
              <a:t> is greater than the percentage of </a:t>
            </a:r>
            <a:r>
              <a:rPr lang="en-US" dirty="0" err="1" smtClean="0"/>
              <a:t>purines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t>RNA and Protein Synthesis</a:t>
            </a:r>
            <a:endParaRPr lang="en-US" dirty="0"/>
          </a:p>
        </p:txBody>
      </p:sp>
      <p:sp>
        <p:nvSpPr>
          <p:cNvPr id="5" name="Content Placeholder 4"/>
          <p:cNvSpPr>
            <a:spLocks noGrp="1"/>
          </p:cNvSpPr>
          <p:nvPr>
            <p:ph idx="1"/>
          </p:nvPr>
        </p:nvSpPr>
        <p:spPr>
          <a:xfrm>
            <a:off x="690457" y="1490165"/>
            <a:ext cx="7719755" cy="5131351"/>
          </a:xfrm>
        </p:spPr>
        <p:txBody>
          <a:bodyPr>
            <a:normAutofit/>
          </a:bodyPr>
          <a:lstStyle/>
          <a:p>
            <a:pPr>
              <a:buNone/>
            </a:pPr>
            <a:endParaRPr lang="en-US" dirty="0" smtClean="0"/>
          </a:p>
          <a:p>
            <a:pPr>
              <a:buNone/>
            </a:pPr>
            <a:r>
              <a:rPr lang="en-US" dirty="0" smtClean="0"/>
              <a:t>Differences Between RNA and DNA:</a:t>
            </a:r>
          </a:p>
          <a:p>
            <a:pPr>
              <a:buNone/>
            </a:pPr>
            <a:endParaRPr lang="en-US" dirty="0" smtClean="0"/>
          </a:p>
          <a:p>
            <a:pPr>
              <a:buNone/>
            </a:pPr>
            <a:r>
              <a:rPr lang="en-US" u="sng" dirty="0" smtClean="0"/>
              <a:t>RNA								DNA						</a:t>
            </a:r>
            <a:endParaRPr lang="en-US" dirty="0" smtClean="0"/>
          </a:p>
          <a:p>
            <a:pPr>
              <a:buNone/>
            </a:pPr>
            <a:r>
              <a:rPr lang="en-US" dirty="0" smtClean="0"/>
              <a:t>Sugar = Ribose				Sugar = </a:t>
            </a:r>
            <a:r>
              <a:rPr lang="en-US" dirty="0" err="1" smtClean="0"/>
              <a:t>Deoxyribose</a:t>
            </a:r>
            <a:endParaRPr lang="en-US" dirty="0" smtClean="0"/>
          </a:p>
          <a:p>
            <a:pPr>
              <a:buNone/>
            </a:pPr>
            <a:r>
              <a:rPr lang="en-US" i="1" dirty="0" smtClean="0"/>
              <a:t>Single Strand					Double Stranded</a:t>
            </a:r>
          </a:p>
          <a:p>
            <a:pPr>
              <a:buNone/>
            </a:pPr>
            <a:r>
              <a:rPr lang="en-US" dirty="0" err="1" smtClean="0"/>
              <a:t>Uracil</a:t>
            </a:r>
            <a:r>
              <a:rPr lang="en-US" dirty="0" smtClean="0"/>
              <a:t>		</a:t>
            </a:r>
            <a:r>
              <a:rPr lang="en-US" i="1" dirty="0" smtClean="0"/>
              <a:t>replaces </a:t>
            </a:r>
            <a:r>
              <a:rPr lang="en-US" dirty="0" smtClean="0"/>
              <a:t>		Thymine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Griffith and Transformation</a:t>
            </a:r>
            <a:endParaRPr lang="en-US" dirty="0"/>
          </a:p>
        </p:txBody>
      </p:sp>
      <p:sp>
        <p:nvSpPr>
          <p:cNvPr id="3" name="Content Placeholder 2"/>
          <p:cNvSpPr>
            <a:spLocks noGrp="1"/>
          </p:cNvSpPr>
          <p:nvPr>
            <p:ph idx="1"/>
          </p:nvPr>
        </p:nvSpPr>
        <p:spPr>
          <a:xfrm>
            <a:off x="457200" y="1600200"/>
            <a:ext cx="8229600" cy="5257800"/>
          </a:xfrm>
        </p:spPr>
        <p:txBody>
          <a:bodyPr/>
          <a:lstStyle/>
          <a:p>
            <a:pPr>
              <a:buNone/>
            </a:pPr>
            <a:r>
              <a:rPr lang="en-US" b="1" dirty="0" smtClean="0"/>
              <a:t>What did Griffith discover when he injected a mixture of heat-killed, disease-causing bacteria </a:t>
            </a:r>
            <a:r>
              <a:rPr lang="en-US" sz="3600" b="1" dirty="0" smtClean="0"/>
              <a:t>and</a:t>
            </a:r>
            <a:r>
              <a:rPr lang="en-US" b="1" dirty="0" smtClean="0"/>
              <a:t> live harmless bacteria into mice?</a:t>
            </a:r>
          </a:p>
          <a:p>
            <a:pPr>
              <a:buNone/>
            </a:pPr>
            <a:endParaRPr lang="en-US" sz="1000" dirty="0" smtClean="0"/>
          </a:p>
          <a:p>
            <a:pPr marL="514350" indent="-514350">
              <a:buAutoNum type="alphaLcPeriod"/>
            </a:pPr>
            <a:r>
              <a:rPr lang="en-US" dirty="0" smtClean="0"/>
              <a:t>The disease-causing bacteria changed into harmless bacteria.</a:t>
            </a:r>
          </a:p>
          <a:p>
            <a:pPr marL="514350" indent="-514350">
              <a:buAutoNum type="alphaLcPeriod"/>
            </a:pPr>
            <a:r>
              <a:rPr lang="en-US" dirty="0" smtClean="0"/>
              <a:t>The mice developed pneumonia</a:t>
            </a:r>
          </a:p>
          <a:p>
            <a:pPr marL="514350" indent="-514350">
              <a:buAutoNum type="alphaLcPeriod"/>
            </a:pPr>
            <a:r>
              <a:rPr lang="en-US" dirty="0" smtClean="0"/>
              <a:t>The harmless bacteria died</a:t>
            </a:r>
          </a:p>
          <a:p>
            <a:pPr marL="514350" indent="-514350">
              <a:buAutoNum type="alphaLcPeriod"/>
            </a:pPr>
            <a:r>
              <a:rPr lang="en-US" dirty="0" smtClean="0"/>
              <a:t>The mice were unaffected</a:t>
            </a:r>
          </a:p>
          <a:p>
            <a:pPr marL="514350" indent="-514350">
              <a:buAutoNum type="alphaLcPeriod"/>
            </a:pPr>
            <a:endParaRPr lang="en-US" dirty="0" smtClean="0"/>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777080" y="0"/>
            <a:ext cx="6001393" cy="686617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454"/>
            <a:ext cx="8229600" cy="6689546"/>
          </a:xfrm>
        </p:spPr>
        <p:txBody>
          <a:bodyPr>
            <a:normAutofit/>
          </a:bodyPr>
          <a:lstStyle/>
          <a:p>
            <a:pPr marL="514350" indent="-514350">
              <a:buAutoNum type="alphaUcPeriod"/>
            </a:pPr>
            <a:r>
              <a:rPr lang="en-US" dirty="0" smtClean="0"/>
              <a:t>RNA’s job is </a:t>
            </a:r>
            <a:r>
              <a:rPr lang="en-US" b="1" dirty="0" smtClean="0"/>
              <a:t>Protein Synthesis:  </a:t>
            </a:r>
            <a:r>
              <a:rPr lang="en-US" dirty="0" smtClean="0"/>
              <a:t>linking amino acids to make proteins.  </a:t>
            </a:r>
          </a:p>
          <a:p>
            <a:pPr marL="514350" indent="-514350">
              <a:buNone/>
            </a:pPr>
            <a:endParaRPr lang="en-US" sz="1000" b="1" dirty="0" smtClean="0"/>
          </a:p>
          <a:p>
            <a:pPr marL="514350" indent="-514350">
              <a:buAutoNum type="alphaUcPeriod"/>
            </a:pPr>
            <a:r>
              <a:rPr lang="en-US" dirty="0" smtClean="0"/>
              <a:t>3 types of RNA</a:t>
            </a:r>
          </a:p>
          <a:p>
            <a:pPr marL="914400" lvl="1" indent="-514350">
              <a:buAutoNum type="arabicPeriod"/>
            </a:pPr>
            <a:r>
              <a:rPr lang="en-US" sz="3200" b="1" dirty="0" smtClean="0"/>
              <a:t>Messenger RNA (mRNA) </a:t>
            </a:r>
            <a:r>
              <a:rPr lang="en-US" sz="3200" dirty="0" smtClean="0"/>
              <a:t>– Copied directly from DNA.  Carries copies of DNA to rest of cell.</a:t>
            </a:r>
          </a:p>
          <a:p>
            <a:pPr marL="914400" lvl="1" indent="-514350">
              <a:buAutoNum type="arabicPeriod"/>
            </a:pPr>
            <a:r>
              <a:rPr lang="en-US" sz="3200" b="1" dirty="0" smtClean="0"/>
              <a:t>Ribosomal RNA (</a:t>
            </a:r>
            <a:r>
              <a:rPr lang="en-US" sz="3200" b="1" dirty="0" err="1" smtClean="0"/>
              <a:t>rRNA</a:t>
            </a:r>
            <a:r>
              <a:rPr lang="en-US" sz="3200" b="1" dirty="0" smtClean="0"/>
              <a:t>)</a:t>
            </a:r>
            <a:r>
              <a:rPr lang="en-US" sz="3200" dirty="0" smtClean="0"/>
              <a:t> – Assembles proteins on </a:t>
            </a:r>
            <a:r>
              <a:rPr lang="en-US" sz="3200" dirty="0" err="1" smtClean="0"/>
              <a:t>ribosomes</a:t>
            </a:r>
            <a:r>
              <a:rPr lang="en-US" sz="3200" dirty="0" smtClean="0"/>
              <a:t>.  </a:t>
            </a:r>
          </a:p>
          <a:p>
            <a:pPr marL="914400" lvl="1" indent="-514350">
              <a:buAutoNum type="arabicPeriod"/>
            </a:pPr>
            <a:r>
              <a:rPr lang="en-US" sz="3200" b="1" dirty="0" smtClean="0"/>
              <a:t>Transfer RNA (</a:t>
            </a:r>
            <a:r>
              <a:rPr lang="en-US" sz="3200" b="1" dirty="0" err="1" smtClean="0"/>
              <a:t>tRNA</a:t>
            </a:r>
            <a:r>
              <a:rPr lang="en-US" sz="3200" b="1" dirty="0" smtClean="0"/>
              <a:t>) – </a:t>
            </a:r>
            <a:r>
              <a:rPr lang="en-US" sz="3200" dirty="0" smtClean="0"/>
              <a:t>Transfers amino acids to the ribosome to create protein molecules.  </a:t>
            </a:r>
          </a:p>
          <a:p>
            <a:pPr marL="914400" lvl="1" indent="-514350">
              <a:buNone/>
            </a:pPr>
            <a:r>
              <a:rPr lang="en-US" sz="3200" dirty="0" smtClean="0"/>
              <a:t>*  All are copied from DNA</a:t>
            </a:r>
            <a:endParaRPr lang="en-US" sz="3200" b="1" dirty="0" smtClean="0"/>
          </a:p>
          <a:p>
            <a:pPr marL="914400" lvl="1" indent="-514350">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18292" y="249095"/>
            <a:ext cx="5840313" cy="635046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sp>
        <p:nvSpPr>
          <p:cNvPr id="3" name="Content Placeholder 2"/>
          <p:cNvSpPr>
            <a:spLocks noGrp="1"/>
          </p:cNvSpPr>
          <p:nvPr>
            <p:ph idx="1"/>
          </p:nvPr>
        </p:nvSpPr>
        <p:spPr>
          <a:xfrm>
            <a:off x="457200" y="1256922"/>
            <a:ext cx="8229600" cy="4525963"/>
          </a:xfrm>
        </p:spPr>
        <p:txBody>
          <a:bodyPr/>
          <a:lstStyle/>
          <a:p>
            <a:pPr marL="514350" indent="-514350">
              <a:buNone/>
            </a:pPr>
            <a:r>
              <a:rPr lang="en-US" dirty="0" smtClean="0"/>
              <a:t>C.  Transcription (occurs inside nucleus)</a:t>
            </a:r>
          </a:p>
          <a:p>
            <a:pPr marL="514350" indent="-514350">
              <a:buNone/>
            </a:pPr>
            <a:r>
              <a:rPr lang="en-US" dirty="0" smtClean="0"/>
              <a:t>	1.  During Transcription, part of the nucleotide sequence of DNA is </a:t>
            </a:r>
            <a:r>
              <a:rPr lang="en-US" b="1" dirty="0" smtClean="0"/>
              <a:t>copied </a:t>
            </a:r>
            <a:r>
              <a:rPr lang="en-US" dirty="0" smtClean="0"/>
              <a:t>into a complementary sequence of RNA.  </a:t>
            </a:r>
          </a:p>
          <a:p>
            <a:pPr marL="514350" indent="-514350">
              <a:buNone/>
            </a:pPr>
            <a:r>
              <a:rPr lang="en-US" b="1" dirty="0" smtClean="0"/>
              <a:t>	</a:t>
            </a:r>
            <a:r>
              <a:rPr lang="en-US" dirty="0" smtClean="0"/>
              <a:t>2.  __________ is the enzyme used for transcription.  </a:t>
            </a:r>
          </a:p>
          <a:p>
            <a:pPr marL="514350" indent="-514350">
              <a:buNone/>
            </a:pPr>
            <a:r>
              <a:rPr lang="en-US" dirty="0" smtClean="0"/>
              <a:t>	3.  __________uses 1 strand of DNA as a </a:t>
            </a:r>
            <a:r>
              <a:rPr lang="en-US" b="1" dirty="0" smtClean="0"/>
              <a:t>template </a:t>
            </a:r>
            <a:r>
              <a:rPr lang="en-US" dirty="0" smtClean="0"/>
              <a:t>to make </a:t>
            </a:r>
            <a:r>
              <a:rPr lang="en-US" b="1" dirty="0" smtClean="0"/>
              <a:t>mRNA.</a:t>
            </a:r>
          </a:p>
          <a:p>
            <a:pPr marL="514350" indent="-514350">
              <a:buAutoNum type="alphaLcPeriod" startAt="3"/>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sp>
        <p:nvSpPr>
          <p:cNvPr id="3" name="Content Placeholder 2"/>
          <p:cNvSpPr>
            <a:spLocks noGrp="1"/>
          </p:cNvSpPr>
          <p:nvPr>
            <p:ph idx="1"/>
          </p:nvPr>
        </p:nvSpPr>
        <p:spPr/>
        <p:txBody>
          <a:bodyPr/>
          <a:lstStyle/>
          <a:p>
            <a:pPr marL="514350" indent="-514350">
              <a:buAutoNum type="arabicPeriod" startAt="4"/>
            </a:pPr>
            <a:r>
              <a:rPr lang="en-US" b="1" dirty="0" smtClean="0"/>
              <a:t>Promoters </a:t>
            </a:r>
            <a:r>
              <a:rPr lang="en-US" dirty="0" smtClean="0"/>
              <a:t>are “binding sites” in DNA that tell the enzyme where to start.  </a:t>
            </a:r>
          </a:p>
          <a:p>
            <a:pPr marL="514350" indent="-514350">
              <a:buNone/>
            </a:pPr>
            <a:endParaRPr lang="en-US" dirty="0" smtClean="0"/>
          </a:p>
          <a:p>
            <a:pPr marL="514350" indent="-514350">
              <a:buAutoNum type="arabicPeriod" startAt="4"/>
            </a:pPr>
            <a:r>
              <a:rPr lang="en-US" dirty="0" smtClean="0"/>
              <a:t>A similar region tells the enzyme to stop.  </a:t>
            </a:r>
          </a:p>
          <a:p>
            <a:pPr marL="514350" indent="-514350">
              <a:buAutoNum type="arabicPeriod" startAt="4"/>
            </a:pPr>
            <a:endParaRPr lang="en-US" dirty="0" smtClean="0"/>
          </a:p>
          <a:p>
            <a:pPr marL="514350" indent="-514350">
              <a:buAutoNum type="arabicPeriod" startAt="4"/>
            </a:pPr>
            <a:endParaRPr lang="en-US" dirty="0" smtClean="0"/>
          </a:p>
          <a:p>
            <a:pPr marL="514350" indent="-514350">
              <a:buNone/>
            </a:pPr>
            <a:r>
              <a:rPr lang="en-US" dirty="0" smtClean="0"/>
              <a:t>(Play video)</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 y="533400"/>
            <a:ext cx="9321801" cy="5283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8787899"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17638"/>
            <a:ext cx="8229600" cy="4525963"/>
          </a:xfrm>
        </p:spPr>
        <p:txBody>
          <a:bodyPr/>
          <a:lstStyle/>
          <a:p>
            <a:pPr marL="514350" indent="-514350">
              <a:buAutoNum type="alphaUcPeriod" startAt="4"/>
            </a:pPr>
            <a:r>
              <a:rPr lang="en-US" b="1" dirty="0" smtClean="0"/>
              <a:t>RNA Editing </a:t>
            </a:r>
          </a:p>
          <a:p>
            <a:pPr marL="514350" indent="-514350">
              <a:buNone/>
            </a:pPr>
            <a:endParaRPr lang="en-US" sz="1000" dirty="0" smtClean="0"/>
          </a:p>
          <a:p>
            <a:pPr marL="514350" indent="-514350">
              <a:buAutoNum type="arabicPeriod"/>
            </a:pPr>
            <a:r>
              <a:rPr lang="en-US" dirty="0" smtClean="0"/>
              <a:t>Many RNA molecules contain more nucleotides than are needed, so they are edited.</a:t>
            </a:r>
          </a:p>
          <a:p>
            <a:pPr marL="514350" indent="-514350">
              <a:buAutoNum type="arabicPeriod"/>
            </a:pPr>
            <a:r>
              <a:rPr lang="en-US" b="1" dirty="0" err="1" smtClean="0"/>
              <a:t>Introns</a:t>
            </a:r>
            <a:r>
              <a:rPr lang="en-US" b="1" dirty="0" smtClean="0"/>
              <a:t> </a:t>
            </a:r>
            <a:r>
              <a:rPr lang="en-US" dirty="0" smtClean="0"/>
              <a:t>– the sequences that are cut out of the RNA.</a:t>
            </a:r>
          </a:p>
          <a:p>
            <a:pPr marL="514350" indent="-514350">
              <a:buAutoNum type="arabicPeriod"/>
            </a:pPr>
            <a:r>
              <a:rPr lang="en-US" b="1" dirty="0" err="1" smtClean="0"/>
              <a:t>Exons</a:t>
            </a:r>
            <a:r>
              <a:rPr lang="en-US" b="1" dirty="0" smtClean="0"/>
              <a:t> </a:t>
            </a:r>
            <a:r>
              <a:rPr lang="en-US" dirty="0" smtClean="0"/>
              <a:t>– The expressed sequences.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8048" y="0"/>
            <a:ext cx="8004606"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Content Placeholder 2"/>
          <p:cNvSpPr>
            <a:spLocks noGrp="1"/>
          </p:cNvSpPr>
          <p:nvPr>
            <p:ph idx="1"/>
          </p:nvPr>
        </p:nvSpPr>
        <p:spPr>
          <a:xfrm>
            <a:off x="457200" y="1179174"/>
            <a:ext cx="8229600" cy="4525963"/>
          </a:xfrm>
        </p:spPr>
        <p:txBody>
          <a:bodyPr/>
          <a:lstStyle/>
          <a:p>
            <a:pPr marL="514350" indent="-514350">
              <a:buAutoNum type="alphaUcPeriod" startAt="5"/>
            </a:pPr>
            <a:r>
              <a:rPr lang="en-US" b="1" dirty="0" smtClean="0"/>
              <a:t>The Genetic Code </a:t>
            </a:r>
          </a:p>
          <a:p>
            <a:pPr marL="514350" indent="-514350">
              <a:buNone/>
            </a:pPr>
            <a:endParaRPr lang="en-US" sz="1000" b="1" dirty="0" smtClean="0"/>
          </a:p>
          <a:p>
            <a:pPr marL="514350" indent="-514350">
              <a:buAutoNum type="arabicPeriod"/>
            </a:pPr>
            <a:r>
              <a:rPr lang="en-US" dirty="0" smtClean="0"/>
              <a:t>Proteins are made by joining amino acids into a long chain called </a:t>
            </a:r>
            <a:r>
              <a:rPr lang="en-US" b="1" dirty="0" smtClean="0"/>
              <a:t>polypeptides</a:t>
            </a:r>
            <a:r>
              <a:rPr lang="en-US" dirty="0" smtClean="0"/>
              <a:t>.  </a:t>
            </a:r>
          </a:p>
          <a:p>
            <a:pPr marL="514350" indent="-514350">
              <a:buAutoNum type="arabicPeriod"/>
            </a:pPr>
            <a:r>
              <a:rPr lang="en-US" b="1" dirty="0" err="1" smtClean="0"/>
              <a:t>Codons</a:t>
            </a:r>
            <a:r>
              <a:rPr lang="en-US" b="1" dirty="0" smtClean="0"/>
              <a:t> </a:t>
            </a:r>
            <a:r>
              <a:rPr lang="en-US" dirty="0" smtClean="0"/>
              <a:t>specify amino acids.</a:t>
            </a:r>
          </a:p>
          <a:p>
            <a:pPr marL="514350" indent="-514350">
              <a:buAutoNum type="arabicPeriod"/>
            </a:pPr>
            <a:r>
              <a:rPr lang="en-US" dirty="0" smtClean="0"/>
              <a:t>A </a:t>
            </a:r>
            <a:r>
              <a:rPr lang="en-US" b="1" dirty="0" err="1" smtClean="0"/>
              <a:t>Codon</a:t>
            </a:r>
            <a:r>
              <a:rPr lang="en-US" b="1" dirty="0" smtClean="0"/>
              <a:t> </a:t>
            </a:r>
            <a:r>
              <a:rPr lang="en-US" dirty="0" smtClean="0"/>
              <a:t>is a sequence of 3 nucleotides.</a:t>
            </a:r>
          </a:p>
          <a:p>
            <a:pPr marL="514350" indent="-514350">
              <a:buAutoNum type="arabicPeriod"/>
            </a:pPr>
            <a:r>
              <a:rPr lang="en-US" dirty="0" smtClean="0"/>
              <a:t>64 possible three-base </a:t>
            </a:r>
            <a:r>
              <a:rPr lang="en-US" dirty="0" err="1" smtClean="0"/>
              <a:t>codons</a:t>
            </a:r>
            <a:r>
              <a:rPr lang="en-US" dirty="0" smtClean="0"/>
              <a:t>.</a:t>
            </a:r>
          </a:p>
          <a:p>
            <a:pPr marL="514350" indent="-514350">
              <a:buAutoNum type="arabicPeriod"/>
            </a:pPr>
            <a:r>
              <a:rPr lang="en-US" dirty="0" smtClean="0"/>
              <a:t>Only 20 amino acids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13868" y="661012"/>
            <a:ext cx="6523390" cy="546515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677"/>
            <a:ext cx="8229600" cy="1143000"/>
          </a:xfrm>
        </p:spPr>
        <p:txBody>
          <a:bodyPr/>
          <a:lstStyle/>
          <a:p>
            <a:r>
              <a:rPr lang="en-US" dirty="0" smtClean="0"/>
              <a:t>The Genetic Code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9543" y="737388"/>
            <a:ext cx="6570074" cy="612061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5688543"/>
            <a:ext cx="9459869" cy="1006375"/>
          </a:xfrm>
        </p:spPr>
        <p:txBody>
          <a:bodyPr>
            <a:noAutofit/>
          </a:bodyPr>
          <a:lstStyle/>
          <a:p>
            <a:pPr algn="ctr">
              <a:buNone/>
            </a:pPr>
            <a:r>
              <a:rPr lang="en-US" dirty="0" smtClean="0"/>
              <a:t>Some amino acids are coded for by </a:t>
            </a:r>
          </a:p>
          <a:p>
            <a:pPr algn="ctr">
              <a:buNone/>
            </a:pPr>
            <a:r>
              <a:rPr lang="en-US" dirty="0" smtClean="0"/>
              <a:t>more than one </a:t>
            </a:r>
            <a:r>
              <a:rPr lang="en-US" dirty="0" err="1" smtClean="0"/>
              <a:t>codon</a:t>
            </a:r>
            <a:r>
              <a:rPr lang="en-US" dirty="0" smtClean="0"/>
              <a:t>!</a:t>
            </a:r>
            <a:endParaRPr lang="en-US" dirty="0"/>
          </a:p>
        </p:txBody>
      </p:sp>
      <p:pic>
        <p:nvPicPr>
          <p:cNvPr id="4" name="Picture 3"/>
          <p:cNvPicPr>
            <a:picLocks noChangeAspect="1"/>
          </p:cNvPicPr>
          <p:nvPr/>
        </p:nvPicPr>
        <p:blipFill>
          <a:blip r:embed="rId3"/>
          <a:stretch>
            <a:fillRect/>
          </a:stretch>
        </p:blipFill>
        <p:spPr>
          <a:xfrm>
            <a:off x="1775346" y="274638"/>
            <a:ext cx="5478104" cy="557698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 Point</a:t>
            </a:r>
            <a:endParaRPr lang="en-US" dirty="0"/>
          </a:p>
        </p:txBody>
      </p:sp>
      <p:sp>
        <p:nvSpPr>
          <p:cNvPr id="3" name="Content Placeholder 2"/>
          <p:cNvSpPr>
            <a:spLocks noGrp="1"/>
          </p:cNvSpPr>
          <p:nvPr>
            <p:ph idx="1"/>
          </p:nvPr>
        </p:nvSpPr>
        <p:spPr/>
        <p:txBody>
          <a:bodyPr>
            <a:normAutofit/>
          </a:bodyPr>
          <a:lstStyle/>
          <a:p>
            <a:pPr>
              <a:buNone/>
            </a:pPr>
            <a:r>
              <a:rPr lang="en-US" sz="4000" dirty="0" smtClean="0"/>
              <a:t>What are </a:t>
            </a:r>
            <a:r>
              <a:rPr lang="en-US" sz="4000" dirty="0" err="1" smtClean="0"/>
              <a:t>codons</a:t>
            </a:r>
            <a:r>
              <a:rPr lang="en-US" sz="4000" dirty="0" smtClean="0"/>
              <a:t>?</a:t>
            </a:r>
            <a:br>
              <a:rPr lang="en-US" sz="4000" dirty="0" smtClean="0"/>
            </a:br>
            <a:endParaRPr lang="en-US" sz="4000" dirty="0" smtClean="0"/>
          </a:p>
          <a:p>
            <a:pPr>
              <a:buNone/>
            </a:pPr>
            <a:r>
              <a:rPr lang="en-US" sz="4000" dirty="0" smtClean="0"/>
              <a:t>Where are the </a:t>
            </a:r>
            <a:r>
              <a:rPr lang="en-US" sz="4000" dirty="0" err="1" smtClean="0"/>
              <a:t>codons</a:t>
            </a:r>
            <a:r>
              <a:rPr lang="en-US" sz="4000" dirty="0" smtClean="0"/>
              <a:t> found?</a:t>
            </a:r>
          </a:p>
          <a:p>
            <a:pPr>
              <a:buNone/>
            </a:pPr>
            <a:endParaRPr lang="en-US" sz="4000" dirty="0" smtClean="0"/>
          </a:p>
          <a:p>
            <a:pPr>
              <a:buNone/>
            </a:pPr>
            <a:endParaRPr lang="en-US" sz="4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How many </a:t>
            </a:r>
            <a:r>
              <a:rPr lang="en-US" dirty="0" err="1" smtClean="0"/>
              <a:t>codons</a:t>
            </a:r>
            <a:r>
              <a:rPr lang="en-US" dirty="0" smtClean="0"/>
              <a:t> are needed to specify 4 amino acids?</a:t>
            </a:r>
          </a:p>
          <a:p>
            <a:pPr>
              <a:buNone/>
            </a:pPr>
            <a:endParaRPr lang="en-US" dirty="0" smtClean="0"/>
          </a:p>
          <a:p>
            <a:pPr marL="514350" indent="-514350">
              <a:buAutoNum type="alphaLcPeriod"/>
            </a:pPr>
            <a:r>
              <a:rPr lang="en-US" dirty="0" smtClean="0"/>
              <a:t>4</a:t>
            </a:r>
          </a:p>
          <a:p>
            <a:pPr marL="514350" indent="-514350">
              <a:buAutoNum type="alphaLcPeriod"/>
            </a:pPr>
            <a:r>
              <a:rPr lang="en-US" dirty="0" smtClean="0"/>
              <a:t>8</a:t>
            </a:r>
          </a:p>
          <a:p>
            <a:pPr marL="514350" indent="-514350">
              <a:buAutoNum type="alphaLcPeriod"/>
            </a:pPr>
            <a:r>
              <a:rPr lang="en-US" dirty="0" smtClean="0"/>
              <a:t>12</a:t>
            </a:r>
          </a:p>
          <a:p>
            <a:pPr marL="514350" indent="-514350">
              <a:buAutoNum type="alphaLcPeriod"/>
            </a:pPr>
            <a:r>
              <a:rPr lang="en-US" dirty="0" smtClean="0"/>
              <a:t>16</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Translation</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pPr marL="514350" indent="-514350">
              <a:buAutoNum type="alphaUcPeriod" startAt="6"/>
            </a:pPr>
            <a:r>
              <a:rPr lang="en-US" dirty="0" smtClean="0"/>
              <a:t>During </a:t>
            </a:r>
            <a:r>
              <a:rPr lang="en-US" b="1" dirty="0" smtClean="0"/>
              <a:t>Translation </a:t>
            </a:r>
            <a:r>
              <a:rPr lang="en-US" dirty="0" smtClean="0"/>
              <a:t>information from mRNA is used to make proteins.  (Occurs in the cytoplasm)</a:t>
            </a:r>
          </a:p>
          <a:p>
            <a:pPr marL="514350" indent="-514350">
              <a:buNone/>
            </a:pPr>
            <a:endParaRPr lang="en-US" sz="1000" dirty="0" smtClean="0"/>
          </a:p>
          <a:p>
            <a:pPr marL="514350" indent="-514350">
              <a:buNone/>
            </a:pPr>
            <a:r>
              <a:rPr lang="en-US" dirty="0" smtClean="0"/>
              <a:t>	1. mRNA attaches to a </a:t>
            </a:r>
            <a:r>
              <a:rPr lang="en-US" b="1" dirty="0" smtClean="0"/>
              <a:t>ribosome.  </a:t>
            </a:r>
            <a:endParaRPr lang="en-US" dirty="0" smtClean="0"/>
          </a:p>
          <a:p>
            <a:pPr marL="514350" indent="-514350">
              <a:buNone/>
            </a:pPr>
            <a:r>
              <a:rPr lang="en-US" b="1" dirty="0" smtClean="0"/>
              <a:t>	</a:t>
            </a:r>
            <a:r>
              <a:rPr lang="en-US" dirty="0" smtClean="0"/>
              <a:t>2.  </a:t>
            </a:r>
            <a:r>
              <a:rPr lang="en-US" dirty="0" err="1" smtClean="0"/>
              <a:t>tRNA</a:t>
            </a:r>
            <a:r>
              <a:rPr lang="en-US" dirty="0" smtClean="0"/>
              <a:t> brings amino acids to the ribosome.</a:t>
            </a:r>
          </a:p>
          <a:p>
            <a:pPr marL="514350" indent="-514350">
              <a:buNone/>
            </a:pPr>
            <a:r>
              <a:rPr lang="en-US" b="1" dirty="0" smtClean="0"/>
              <a:t>	3.  </a:t>
            </a:r>
            <a:r>
              <a:rPr lang="en-US" b="1" dirty="0" err="1" smtClean="0"/>
              <a:t>Anticodons</a:t>
            </a:r>
            <a:r>
              <a:rPr lang="en-US" b="1" dirty="0" smtClean="0"/>
              <a:t> </a:t>
            </a:r>
            <a:r>
              <a:rPr lang="en-US" dirty="0" smtClean="0"/>
              <a:t>on </a:t>
            </a:r>
            <a:r>
              <a:rPr lang="en-US" dirty="0" err="1" smtClean="0"/>
              <a:t>tRNA</a:t>
            </a:r>
            <a:r>
              <a:rPr lang="en-US" dirty="0" smtClean="0"/>
              <a:t> match up with the </a:t>
            </a:r>
            <a:r>
              <a:rPr lang="en-US" dirty="0" err="1" smtClean="0"/>
              <a:t>codons</a:t>
            </a:r>
            <a:r>
              <a:rPr lang="en-US" dirty="0" smtClean="0"/>
              <a:t> on the mRNA.</a:t>
            </a:r>
          </a:p>
          <a:p>
            <a:pPr marL="514350" indent="-514350">
              <a:buNone/>
            </a:pPr>
            <a:r>
              <a:rPr lang="en-US" b="1" dirty="0" smtClean="0"/>
              <a:t>	</a:t>
            </a:r>
            <a:endParaRPr lang="en-US" dirty="0"/>
          </a:p>
        </p:txBody>
      </p:sp>
      <p:pic>
        <p:nvPicPr>
          <p:cNvPr id="4" name="Picture 3"/>
          <p:cNvPicPr>
            <a:picLocks noChangeAspect="1"/>
          </p:cNvPicPr>
          <p:nvPr/>
        </p:nvPicPr>
        <p:blipFill>
          <a:blip r:embed="rId2"/>
          <a:stretch>
            <a:fillRect/>
          </a:stretch>
        </p:blipFill>
        <p:spPr>
          <a:xfrm>
            <a:off x="5935786" y="4561202"/>
            <a:ext cx="2042974" cy="229679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72108" y="1983861"/>
            <a:ext cx="3365624" cy="4185761"/>
          </a:xfrm>
          <a:prstGeom prst="rect">
            <a:avLst/>
          </a:prstGeom>
        </p:spPr>
        <p:txBody>
          <a:bodyPr wrap="square">
            <a:spAutoFit/>
          </a:bodyPr>
          <a:lstStyle/>
          <a:p>
            <a:pPr marL="514350" indent="-514350">
              <a:buAutoNum type="arabicPeriod" startAt="4"/>
            </a:pPr>
            <a:r>
              <a:rPr lang="en-US" sz="3200" dirty="0" smtClean="0"/>
              <a:t>the amino acids link up to form a polypeptide chain, or protein.  </a:t>
            </a:r>
          </a:p>
          <a:p>
            <a:pPr marL="514350" indent="-514350"/>
            <a:endParaRPr lang="en-US" sz="1000" dirty="0" smtClean="0"/>
          </a:p>
          <a:p>
            <a:pPr marL="514350" indent="-514350"/>
            <a:r>
              <a:rPr lang="en-US" sz="3200" dirty="0" smtClean="0"/>
              <a:t>5.  Translation ends at the “stop </a:t>
            </a:r>
            <a:r>
              <a:rPr lang="en-US" sz="3200" dirty="0" err="1" smtClean="0"/>
              <a:t>codon</a:t>
            </a:r>
            <a:r>
              <a:rPr lang="en-US" sz="3200" dirty="0" smtClean="0"/>
              <a:t>.”</a:t>
            </a:r>
            <a:endParaRPr lang="en-US" sz="3200" dirty="0"/>
          </a:p>
        </p:txBody>
      </p:sp>
      <p:pic>
        <p:nvPicPr>
          <p:cNvPr id="5" name="Picture 4"/>
          <p:cNvPicPr>
            <a:picLocks noChangeAspect="1"/>
          </p:cNvPicPr>
          <p:nvPr/>
        </p:nvPicPr>
        <p:blipFill>
          <a:blip r:embed="rId2"/>
          <a:stretch>
            <a:fillRect/>
          </a:stretch>
        </p:blipFill>
        <p:spPr>
          <a:xfrm>
            <a:off x="3537732" y="294504"/>
            <a:ext cx="5088965" cy="572123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15942" y="0"/>
            <a:ext cx="5462841" cy="664645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98e7c10140753914428ce1839309b7e2.jpg"/>
          <p:cNvPicPr>
            <a:picLocks noChangeAspect="1"/>
          </p:cNvPicPr>
          <p:nvPr/>
        </p:nvPicPr>
        <p:blipFill>
          <a:blip r:embed="rId2"/>
          <a:stretch>
            <a:fillRect/>
          </a:stretch>
        </p:blipFill>
        <p:spPr>
          <a:xfrm>
            <a:off x="457200" y="528638"/>
            <a:ext cx="8336920" cy="570706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Translation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9100" y="834331"/>
            <a:ext cx="8267700" cy="58293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limbic_lab_rna_translation_diagram.png"/>
          <p:cNvPicPr>
            <a:picLocks noChangeAspect="1"/>
          </p:cNvPicPr>
          <p:nvPr/>
        </p:nvPicPr>
        <p:blipFill>
          <a:blip r:embed="rId2"/>
          <a:stretch>
            <a:fillRect/>
          </a:stretch>
        </p:blipFill>
        <p:spPr>
          <a:xfrm>
            <a:off x="1758950" y="274638"/>
            <a:ext cx="5721350" cy="62197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What did Hershey and Chase’s experiments with bacteria and viruses show?</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ranslation.jpg"/>
          <p:cNvPicPr>
            <a:picLocks noChangeAspect="1"/>
          </p:cNvPicPr>
          <p:nvPr/>
        </p:nvPicPr>
        <p:blipFill>
          <a:blip r:embed="rId2"/>
          <a:stretch>
            <a:fillRect/>
          </a:stretch>
        </p:blipFill>
        <p:spPr>
          <a:xfrm>
            <a:off x="0" y="762000"/>
            <a:ext cx="9155723" cy="5410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rer4.jpg"/>
          <p:cNvPicPr>
            <a:picLocks noChangeAspect="1"/>
          </p:cNvPicPr>
          <p:nvPr/>
        </p:nvPicPr>
        <p:blipFill>
          <a:blip r:embed="rId2"/>
          <a:stretch>
            <a:fillRect/>
          </a:stretch>
        </p:blipFill>
        <p:spPr>
          <a:xfrm>
            <a:off x="1266647" y="1417638"/>
            <a:ext cx="6803750" cy="432306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826"/>
            <a:ext cx="8229600" cy="3722174"/>
          </a:xfrm>
        </p:spPr>
        <p:txBody>
          <a:bodyPr>
            <a:noAutofit/>
          </a:bodyPr>
          <a:lstStyle/>
          <a:p>
            <a:pPr algn="l"/>
            <a:r>
              <a:rPr lang="en-US" sz="3200" dirty="0" smtClean="0"/>
              <a:t>H.  Genes and Proteins </a:t>
            </a:r>
            <a:br>
              <a:rPr lang="en-US" sz="3200" dirty="0" smtClean="0"/>
            </a:br>
            <a:r>
              <a:rPr lang="en-US" sz="3200" dirty="0" smtClean="0"/>
              <a:t/>
            </a:r>
            <a:br>
              <a:rPr lang="en-US" sz="3200" dirty="0" smtClean="0"/>
            </a:br>
            <a:r>
              <a:rPr lang="en-US" sz="3200" dirty="0" smtClean="0"/>
              <a:t> 	1.  Genes are instructions for assembling proteins.  </a:t>
            </a:r>
            <a:br>
              <a:rPr lang="en-US" sz="3200" dirty="0" smtClean="0"/>
            </a:br>
            <a:r>
              <a:rPr lang="en-US" sz="3200" dirty="0" smtClean="0"/>
              <a:t>	2.  Inherited traits depend on the proteins coded by genes  </a:t>
            </a:r>
            <a:br>
              <a:rPr lang="en-US" sz="3200" dirty="0" smtClean="0"/>
            </a:br>
            <a:r>
              <a:rPr lang="en-US" sz="3200" dirty="0" smtClean="0"/>
              <a:t>							DNA </a:t>
            </a:r>
            <a:r>
              <a:rPr lang="en-US" sz="3200" dirty="0" err="1" smtClean="0">
                <a:sym typeface="Wingdings"/>
              </a:rPr>
              <a:t></a:t>
            </a:r>
            <a:r>
              <a:rPr lang="en-US" sz="3200" dirty="0" smtClean="0">
                <a:sym typeface="Wingdings"/>
              </a:rPr>
              <a:t> RNA </a:t>
            </a:r>
            <a:r>
              <a:rPr lang="en-US" sz="3200" dirty="0" err="1" smtClean="0">
                <a:sym typeface="Wingdings"/>
              </a:rPr>
              <a:t></a:t>
            </a:r>
            <a:r>
              <a:rPr lang="en-US" sz="3200" dirty="0" smtClean="0">
                <a:sym typeface="Wingdings"/>
              </a:rPr>
              <a:t> Protein </a:t>
            </a:r>
            <a:endParaRPr lang="en-US" sz="3200" dirty="0"/>
          </a:p>
        </p:txBody>
      </p:sp>
      <p:sp>
        <p:nvSpPr>
          <p:cNvPr id="3" name="Content Placeholder 2"/>
          <p:cNvSpPr>
            <a:spLocks noGrp="1"/>
          </p:cNvSpPr>
          <p:nvPr>
            <p:ph idx="1"/>
          </p:nvPr>
        </p:nvSpPr>
        <p:spPr>
          <a:xfrm>
            <a:off x="457200" y="401697"/>
            <a:ext cx="8229600" cy="3291321"/>
          </a:xfrm>
        </p:spPr>
        <p:txBody>
          <a:bodyPr>
            <a:normAutofit/>
          </a:bodyPr>
          <a:lstStyle/>
          <a:p>
            <a:pPr marL="514350" indent="-514350">
              <a:buAutoNum type="alphaUcPeriod" startAt="7"/>
            </a:pPr>
            <a:r>
              <a:rPr lang="en-US" dirty="0" smtClean="0"/>
              <a:t>The role of RNA and DNA</a:t>
            </a:r>
          </a:p>
          <a:p>
            <a:pPr marL="514350" indent="-514350">
              <a:buNone/>
            </a:pPr>
            <a:endParaRPr lang="en-US" sz="1000" dirty="0" smtClean="0"/>
          </a:p>
          <a:p>
            <a:pPr marL="914400" lvl="1" indent="-514350">
              <a:buAutoNum type="arabicPeriod"/>
            </a:pPr>
            <a:r>
              <a:rPr lang="en-US" sz="3200" dirty="0" smtClean="0"/>
              <a:t>DNA = The master Plan (the original)</a:t>
            </a:r>
          </a:p>
          <a:p>
            <a:pPr marL="914400" lvl="1" indent="-514350">
              <a:buAutoNum type="arabicPeriod"/>
            </a:pPr>
            <a:r>
              <a:rPr lang="en-US" sz="3200" dirty="0" smtClean="0"/>
              <a:t>RNA = Blueprint (copy that is moved around)</a:t>
            </a:r>
          </a:p>
          <a:p>
            <a:pPr marL="914400" lvl="1" indent="-514350">
              <a:buNone/>
            </a:pPr>
            <a:r>
              <a:rPr lang="en-US" sz="32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sp>
        <p:nvSpPr>
          <p:cNvPr id="3" name="Content Placeholder 2"/>
          <p:cNvSpPr>
            <a:spLocks noGrp="1"/>
          </p:cNvSpPr>
          <p:nvPr>
            <p:ph idx="1"/>
          </p:nvPr>
        </p:nvSpPr>
        <p:spPr>
          <a:xfrm>
            <a:off x="457200" y="1600200"/>
            <a:ext cx="8229600" cy="4905550"/>
          </a:xfrm>
        </p:spPr>
        <p:txBody>
          <a:bodyPr>
            <a:normAutofit/>
          </a:bodyPr>
          <a:lstStyle/>
          <a:p>
            <a:pPr>
              <a:buNone/>
            </a:pPr>
            <a:r>
              <a:rPr lang="en-US" sz="3600" b="1" dirty="0" smtClean="0"/>
              <a:t>What did Hershey and Chase’s experiments with bacteria and viruses show?</a:t>
            </a:r>
          </a:p>
          <a:p>
            <a:pPr>
              <a:buNone/>
            </a:pPr>
            <a:endParaRPr lang="en-US" sz="1081" dirty="0" smtClean="0"/>
          </a:p>
          <a:p>
            <a:pPr marL="514350" indent="-514350">
              <a:buAutoNum type="alphaLcPeriod"/>
            </a:pPr>
            <a:r>
              <a:rPr lang="en-US" dirty="0" smtClean="0"/>
              <a:t>That the DNA entered the cell of the bacteria</a:t>
            </a:r>
          </a:p>
          <a:p>
            <a:pPr marL="514350" indent="-514350">
              <a:buAutoNum type="alphaLcPeriod"/>
            </a:pPr>
            <a:r>
              <a:rPr lang="en-US" dirty="0" smtClean="0"/>
              <a:t>That RNA entered the cell of the bacteria</a:t>
            </a:r>
          </a:p>
          <a:p>
            <a:pPr marL="514350" indent="-514350">
              <a:buAutoNum type="alphaLcPeriod"/>
            </a:pPr>
            <a:r>
              <a:rPr lang="en-US" dirty="0" smtClean="0"/>
              <a:t>That the protein entered the cell of the bacteria</a:t>
            </a:r>
          </a:p>
          <a:p>
            <a:pPr marL="514350" indent="-514350">
              <a:buAutoNum type="alphaLcPeriod"/>
            </a:pPr>
            <a:r>
              <a:rPr lang="en-US" dirty="0" smtClean="0"/>
              <a:t>That carbohydrates entered the bacteria cell</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002350"/>
            <a:ext cx="9042023" cy="51238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4000" dirty="0" smtClean="0"/>
              <a:t>What did Chargaff discover?</a:t>
            </a:r>
          </a:p>
          <a:p>
            <a:pPr>
              <a:buNone/>
            </a:pPr>
            <a:endParaRPr lang="en-US" sz="4000" dirty="0" smtClean="0"/>
          </a:p>
          <a:p>
            <a:pPr>
              <a:buNone/>
            </a:pPr>
            <a:r>
              <a:rPr lang="en-US" sz="4000" dirty="0" smtClean="0"/>
              <a:t>What are the implications of his findings?</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5657" y="535580"/>
            <a:ext cx="5202915" cy="55905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63624</TotalTime>
  <Words>1378</Words>
  <Application>Microsoft Macintosh PowerPoint</Application>
  <PresentationFormat>On-screen Show (4:3)</PresentationFormat>
  <Paragraphs>194</Paragraphs>
  <Slides>52</Slides>
  <Notes>7</Notes>
  <HiddenSlides>0</HiddenSlides>
  <MMClips>0</MMClips>
  <ScaleCrop>false</ScaleCrop>
  <HeadingPairs>
    <vt:vector size="6" baseType="variant">
      <vt:variant>
        <vt:lpstr>Design Template</vt:lpstr>
      </vt:variant>
      <vt:variant>
        <vt:i4>1</vt:i4>
      </vt:variant>
      <vt:variant>
        <vt:lpstr>Slide Titles</vt:lpstr>
      </vt:variant>
      <vt:variant>
        <vt:i4>52</vt:i4>
      </vt:variant>
      <vt:variant>
        <vt:lpstr>Custom Shows</vt:lpstr>
      </vt:variant>
      <vt:variant>
        <vt:i4>1</vt:i4>
      </vt:variant>
    </vt:vector>
  </HeadingPairs>
  <TitlesOfParts>
    <vt:vector size="54" baseType="lpstr">
      <vt:lpstr>Office Theme</vt:lpstr>
      <vt:lpstr>Warm Up</vt:lpstr>
      <vt:lpstr>Slide 2</vt:lpstr>
      <vt:lpstr>Griffith and Transformation</vt:lpstr>
      <vt:lpstr>Slide 4</vt:lpstr>
      <vt:lpstr>Slide 5</vt:lpstr>
      <vt:lpstr>DNA</vt:lpstr>
      <vt:lpstr>Slide 7</vt:lpstr>
      <vt:lpstr>Slide 8</vt:lpstr>
      <vt:lpstr>Slide 9</vt:lpstr>
      <vt:lpstr>Slide 10</vt:lpstr>
      <vt:lpstr>Slide 11</vt:lpstr>
      <vt:lpstr>Gibberellins = Tall plants</vt:lpstr>
      <vt:lpstr>Review:  What is a gene?</vt:lpstr>
      <vt:lpstr>12-1 DNA </vt:lpstr>
      <vt:lpstr>Base Pairs</vt:lpstr>
      <vt:lpstr>Slide 16</vt:lpstr>
      <vt:lpstr>DNA</vt:lpstr>
      <vt:lpstr>X-Ray Images of DNA</vt:lpstr>
      <vt:lpstr>Slide 19</vt:lpstr>
      <vt:lpstr>12-2  DNA in Prokaryotes</vt:lpstr>
      <vt:lpstr>DNA in Eukaryotes</vt:lpstr>
      <vt:lpstr>The rule of base-pairing</vt:lpstr>
      <vt:lpstr>DNA Replication</vt:lpstr>
      <vt:lpstr>DNA Replication </vt:lpstr>
      <vt:lpstr>Slide 25</vt:lpstr>
      <vt:lpstr>Test Practice Questions</vt:lpstr>
      <vt:lpstr>Test Practice Questions</vt:lpstr>
      <vt:lpstr>Test Practice Questions</vt:lpstr>
      <vt:lpstr> RNA and Protein Synthesis</vt:lpstr>
      <vt:lpstr>Slide 30</vt:lpstr>
      <vt:lpstr>Slide 31</vt:lpstr>
      <vt:lpstr>Slide 32</vt:lpstr>
      <vt:lpstr>Transcription</vt:lpstr>
      <vt:lpstr>Transcription</vt:lpstr>
      <vt:lpstr>Slide 35</vt:lpstr>
      <vt:lpstr>Slide 36</vt:lpstr>
      <vt:lpstr>Slide 37</vt:lpstr>
      <vt:lpstr>Slide 38</vt:lpstr>
      <vt:lpstr>Translation</vt:lpstr>
      <vt:lpstr>The Genetic Code</vt:lpstr>
      <vt:lpstr>Slide 41</vt:lpstr>
      <vt:lpstr>Chill Point</vt:lpstr>
      <vt:lpstr>Slide 43</vt:lpstr>
      <vt:lpstr>Translation</vt:lpstr>
      <vt:lpstr>Slide 45</vt:lpstr>
      <vt:lpstr>Slide 46</vt:lpstr>
      <vt:lpstr>Slide 47</vt:lpstr>
      <vt:lpstr>Translation</vt:lpstr>
      <vt:lpstr>Slide 49</vt:lpstr>
      <vt:lpstr>Slide 50</vt:lpstr>
      <vt:lpstr>Slide 51</vt:lpstr>
      <vt:lpstr>H.  Genes and Proteins     1.  Genes are instructions for assembling proteins.    2.  Inherited traits depend on the proteins coded by genes          DNA  RNA  Protein </vt:lpstr>
      <vt:lpstr>Custom Show 1</vt:lpstr>
    </vt:vector>
  </TitlesOfParts>
  <Company>Earth Camp Collective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collins</dc:creator>
  <cp:lastModifiedBy>kyle collins</cp:lastModifiedBy>
  <cp:revision>11</cp:revision>
  <cp:lastPrinted>2010-01-26T06:01:38Z</cp:lastPrinted>
  <dcterms:created xsi:type="dcterms:W3CDTF">2015-09-10T14:35:47Z</dcterms:created>
  <dcterms:modified xsi:type="dcterms:W3CDTF">2015-09-11T04:54:35Z</dcterms:modified>
</cp:coreProperties>
</file>