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93"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1" d="100"/>
          <a:sy n="91" d="100"/>
        </p:scale>
        <p:origin x="-1392"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56CAE5-B8CF-D543-9A4B-9B75C74C1F8E}" type="datetimeFigureOut">
              <a:rPr lang="en-US" smtClean="0"/>
              <a:t>9/18/16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999F2C-8B59-934A-9592-FD9905EC937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81950C-2A83-B14E-AE37-693ADAFC91F6}"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a:t>
            </a:r>
            <a:r>
              <a:rPr lang="en-US" sz="1200" u="sng" kern="1200" dirty="0" smtClean="0">
                <a:solidFill>
                  <a:schemeClr val="tx1"/>
                </a:solidFill>
                <a:latin typeface="+mn-lt"/>
                <a:ea typeface="+mn-ea"/>
                <a:cs typeface="+mn-cs"/>
              </a:rPr>
              <a:t>deficiency is the loss of a chromosomal end fragment. Since it occurs normally only in one of two homologous partners, the result is a pairing of a defect and an intact chromosome. Deficiencies can be recognized by this. The intact partner chromosome shows how large the missing fragment of the defect chromosome is. A deletion is the loss of an inner chromosomal fragment. It can be recognized by a loop of the intact partner chromosome at the site where the missing fragment would have been in the defect chromosome. The loop allows conclusions about the size and the site of the deletion. A duplication is the doubling of one or several chromosomal fragments. It shows also as a loop but this time, the loop is in the defect partner chromosome. To find out, whether the loop has been caused by a deletion or a duplication, the band pattern of the chromosome has to be analyzed. The mutation is caused by a duplication, if the band pattern of the loop occurs twice. Usually, the pattern can be found again in a domain </a:t>
            </a:r>
            <a:r>
              <a:rPr lang="en-US" sz="1200" u="sng" kern="1200" dirty="0" err="1" smtClean="0">
                <a:solidFill>
                  <a:schemeClr val="tx1"/>
                </a:solidFill>
                <a:latin typeface="+mn-lt"/>
                <a:ea typeface="+mn-ea"/>
                <a:cs typeface="+mn-cs"/>
              </a:rPr>
              <a:t>neighbouring</a:t>
            </a:r>
            <a:r>
              <a:rPr lang="en-US" sz="1200" u="sng" kern="1200" dirty="0" smtClean="0">
                <a:solidFill>
                  <a:schemeClr val="tx1"/>
                </a:solidFill>
                <a:latin typeface="+mn-lt"/>
                <a:ea typeface="+mn-ea"/>
                <a:cs typeface="+mn-cs"/>
              </a:rPr>
              <a:t> the loop. The loop is caused by a deletion, if a fragment is missing. An inversion is the change of direction of a chromosomal segment. It results from a segment that has broken out of the chromosome and fused again at the same site but with inverted direction. A pairing of homologous chromosomes is possible, though rather complex loops may be formed. A translocation is the transfer of a chromosomal segment onto a non-homologous chromosome. Translocations were shown in a number of species, like maize </a:t>
            </a:r>
            <a:r>
              <a:rPr lang="en-US" sz="1200" i="1" u="sng" kern="1200" dirty="0" err="1" smtClean="0">
                <a:solidFill>
                  <a:schemeClr val="tx1"/>
                </a:solidFill>
                <a:latin typeface="+mn-lt"/>
                <a:ea typeface="+mn-ea"/>
                <a:cs typeface="+mn-cs"/>
              </a:rPr>
              <a:t>Oenothera</a:t>
            </a:r>
            <a:r>
              <a:rPr lang="en-US" sz="1200" i="1" u="sng" kern="1200" dirty="0" smtClean="0">
                <a:solidFill>
                  <a:schemeClr val="tx1"/>
                </a:solidFill>
                <a:latin typeface="+mn-lt"/>
                <a:ea typeface="+mn-ea"/>
                <a:cs typeface="+mn-cs"/>
              </a:rPr>
              <a:t> and others.</a:t>
            </a:r>
            <a:endParaRPr lang="en-US" dirty="0"/>
          </a:p>
        </p:txBody>
      </p:sp>
      <p:sp>
        <p:nvSpPr>
          <p:cNvPr id="4" name="Slide Number Placeholder 3"/>
          <p:cNvSpPr>
            <a:spLocks noGrp="1"/>
          </p:cNvSpPr>
          <p:nvPr>
            <p:ph type="sldNum" sz="quarter" idx="10"/>
          </p:nvPr>
        </p:nvSpPr>
        <p:spPr/>
        <p:txBody>
          <a:bodyPr/>
          <a:lstStyle/>
          <a:p>
            <a:fld id="{9B81950C-2A83-B14E-AE37-693ADAFC91F6}"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BD9672-7890-3E48-8F7C-45239FF4760B}" type="datetimeFigureOut">
              <a:rPr lang="en-US" smtClean="0"/>
              <a:pPr/>
              <a:t>9/15/16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D9672-7890-3E48-8F7C-45239FF4760B}" type="datetimeFigureOut">
              <a:rPr lang="en-US" smtClean="0"/>
              <a:pPr/>
              <a:t>9/15/16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211C0-651E-464A-B1A4-FF051D2980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D9672-7890-3E48-8F7C-45239FF4760B}" type="datetimeFigureOut">
              <a:rPr lang="en-US" smtClean="0"/>
              <a:pPr/>
              <a:t>9/15/16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211C0-651E-464A-B1A4-FF051D29809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D9672-7890-3E48-8F7C-45239FF4760B}" type="datetimeFigureOut">
              <a:rPr lang="en-US" smtClean="0"/>
              <a:pPr/>
              <a:t>9/15/16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211C0-651E-464A-B1A4-FF051D29809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BD9672-7890-3E48-8F7C-45239FF4760B}" type="datetimeFigureOut">
              <a:rPr lang="en-US" smtClean="0"/>
              <a:pPr/>
              <a:t>9/15/16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211C0-651E-464A-B1A4-FF051D29809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BD9672-7890-3E48-8F7C-45239FF4760B}" type="datetimeFigureOut">
              <a:rPr lang="en-US" smtClean="0"/>
              <a:pPr/>
              <a:t>9/15/16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211C0-651E-464A-B1A4-FF051D29809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BD9672-7890-3E48-8F7C-45239FF4760B}" type="datetimeFigureOut">
              <a:rPr lang="en-US" smtClean="0"/>
              <a:pPr/>
              <a:t>9/15/16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4211C0-651E-464A-B1A4-FF051D29809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BD9672-7890-3E48-8F7C-45239FF4760B}" type="datetimeFigureOut">
              <a:rPr lang="en-US" smtClean="0"/>
              <a:pPr/>
              <a:t>9/15/16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4211C0-651E-464A-B1A4-FF051D2980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BD9672-7890-3E48-8F7C-45239FF4760B}" type="datetimeFigureOut">
              <a:rPr lang="en-US" smtClean="0"/>
              <a:pPr/>
              <a:t>9/15/16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4211C0-651E-464A-B1A4-FF051D2980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BD9672-7890-3E48-8F7C-45239FF4760B}" type="datetimeFigureOut">
              <a:rPr lang="en-US" smtClean="0"/>
              <a:pPr/>
              <a:t>9/15/16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BD9672-7890-3E48-8F7C-45239FF4760B}" type="datetimeFigureOut">
              <a:rPr lang="en-US" smtClean="0"/>
              <a:pPr/>
              <a:t>9/15/16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211C0-651E-464A-B1A4-FF051D29809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BD9672-7890-3E48-8F7C-45239FF4760B}" type="datetimeFigureOut">
              <a:rPr lang="en-US" smtClean="0"/>
              <a:pPr/>
              <a:t>9/15/16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211C0-651E-464A-B1A4-FF051D29809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86128"/>
            <a:ext cx="7772400" cy="1470025"/>
          </a:xfrm>
        </p:spPr>
        <p:txBody>
          <a:bodyPr/>
          <a:lstStyle/>
          <a:p>
            <a:r>
              <a:rPr lang="en-US" dirty="0" smtClean="0"/>
              <a:t>Mutations</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2175786" y="2056153"/>
            <a:ext cx="4755807" cy="339460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535264" y="503468"/>
            <a:ext cx="5993356" cy="563375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sz="4800" dirty="0" smtClean="0"/>
              <a:t>Chromosomal Mutations</a:t>
            </a:r>
          </a:p>
          <a:p>
            <a:pPr>
              <a:buNone/>
            </a:pPr>
            <a:endParaRPr lang="en-US" sz="1200" dirty="0" smtClean="0"/>
          </a:p>
          <a:p>
            <a:pPr>
              <a:buNone/>
            </a:pPr>
            <a:r>
              <a:rPr lang="en-US" sz="4000" dirty="0" smtClean="0"/>
              <a:t>	- Deletion, Duplication, Inversion, Translocation </a:t>
            </a:r>
          </a:p>
          <a:p>
            <a:pPr>
              <a:buNone/>
            </a:pPr>
            <a:endParaRPr lang="en-US" sz="4400" dirty="0" smtClean="0"/>
          </a:p>
          <a:p>
            <a:pPr>
              <a:buNone/>
            </a:pPr>
            <a:endParaRPr lang="en-US" sz="1200" dirty="0" smtClean="0"/>
          </a:p>
          <a:p>
            <a:pPr>
              <a:buNone/>
            </a:pPr>
            <a:endParaRPr lang="en-US" sz="3600" dirty="0" smtClean="0"/>
          </a:p>
          <a:p>
            <a:pPr>
              <a:buNone/>
            </a:pPr>
            <a:r>
              <a:rPr lang="en-US" sz="4400" dirty="0" smtClean="0"/>
              <a:t> </a:t>
            </a:r>
            <a:endParaRPr lang="en-US" sz="4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Picture 6"/>
          <p:cNvPicPr>
            <a:picLocks noChangeAspect="1"/>
          </p:cNvPicPr>
          <p:nvPr/>
        </p:nvPicPr>
        <p:blipFill>
          <a:blip r:embed="rId3"/>
          <a:stretch>
            <a:fillRect/>
          </a:stretch>
        </p:blipFill>
        <p:spPr>
          <a:xfrm>
            <a:off x="882952" y="1417638"/>
            <a:ext cx="7493000" cy="4826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sz="4000" b="1" dirty="0" smtClean="0"/>
              <a:t>Mutations</a:t>
            </a:r>
          </a:p>
          <a:p>
            <a:pPr>
              <a:buNone/>
            </a:pPr>
            <a:endParaRPr lang="en-US" sz="1000" b="1" dirty="0" smtClean="0"/>
          </a:p>
          <a:p>
            <a:pPr>
              <a:buNone/>
            </a:pPr>
            <a:r>
              <a:rPr lang="en-US" dirty="0" smtClean="0"/>
              <a:t>From the Latin word </a:t>
            </a:r>
            <a:r>
              <a:rPr lang="en-US" i="1" dirty="0" err="1" smtClean="0"/>
              <a:t>mutare</a:t>
            </a:r>
            <a:r>
              <a:rPr lang="en-US" i="1" dirty="0" smtClean="0"/>
              <a:t>, </a:t>
            </a:r>
            <a:r>
              <a:rPr lang="en-US" dirty="0" smtClean="0"/>
              <a:t>meaning “to change”</a:t>
            </a:r>
            <a:r>
              <a:rPr lang="en-US" i="1" dirty="0" smtClean="0"/>
              <a:t> </a:t>
            </a:r>
          </a:p>
          <a:p>
            <a:pPr>
              <a:buNone/>
            </a:pPr>
            <a:endParaRPr lang="en-US" i="1" dirty="0" smtClean="0"/>
          </a:p>
          <a:p>
            <a:pPr>
              <a:buNone/>
            </a:pPr>
            <a:r>
              <a:rPr lang="en-US" dirty="0" smtClean="0"/>
              <a:t>Changes in the DNA sequence that affect genetic information.  </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4257"/>
            <a:ext cx="8229600" cy="4525963"/>
          </a:xfrm>
        </p:spPr>
        <p:txBody>
          <a:bodyPr>
            <a:normAutofit/>
          </a:bodyPr>
          <a:lstStyle/>
          <a:p>
            <a:pPr>
              <a:buNone/>
            </a:pPr>
            <a:r>
              <a:rPr lang="en-US" sz="4000" dirty="0" smtClean="0"/>
              <a:t>There are two categories of mutations.</a:t>
            </a:r>
            <a:endParaRPr lang="en-US" sz="4000" dirty="0"/>
          </a:p>
        </p:txBody>
      </p:sp>
      <p:pic>
        <p:nvPicPr>
          <p:cNvPr id="4" name="Picture 3"/>
          <p:cNvPicPr>
            <a:picLocks noChangeAspect="1"/>
          </p:cNvPicPr>
          <p:nvPr/>
        </p:nvPicPr>
        <p:blipFill>
          <a:blip r:embed="rId2"/>
          <a:srcRect t="3139" b="4083"/>
          <a:stretch>
            <a:fillRect/>
          </a:stretch>
        </p:blipFill>
        <p:spPr>
          <a:xfrm>
            <a:off x="1761370" y="1081472"/>
            <a:ext cx="5335173" cy="577652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55864"/>
            <a:ext cx="8229600" cy="4525963"/>
          </a:xfrm>
        </p:spPr>
        <p:txBody>
          <a:bodyPr>
            <a:normAutofit/>
          </a:bodyPr>
          <a:lstStyle/>
          <a:p>
            <a:pPr>
              <a:buNone/>
            </a:pPr>
            <a:r>
              <a:rPr lang="en-US" sz="4400" dirty="0" smtClean="0"/>
              <a:t>Gene Mutations</a:t>
            </a:r>
            <a:endParaRPr lang="en-US" sz="3600" dirty="0" smtClean="0"/>
          </a:p>
          <a:p>
            <a:pPr>
              <a:buNone/>
            </a:pPr>
            <a:endParaRPr lang="en-US" sz="1000" dirty="0" smtClean="0">
              <a:latin typeface="Calibri (Body)"/>
              <a:cs typeface="Calibri (Body)"/>
            </a:endParaRPr>
          </a:p>
          <a:p>
            <a:pPr>
              <a:buNone/>
            </a:pPr>
            <a:r>
              <a:rPr lang="en-US" dirty="0" smtClean="0">
                <a:latin typeface="Calibri (Body)"/>
                <a:cs typeface="Calibri (Body)"/>
              </a:rPr>
              <a:t>Result from changes in a single gene.</a:t>
            </a:r>
          </a:p>
          <a:p>
            <a:pPr>
              <a:buNone/>
            </a:pPr>
            <a:endParaRPr lang="en-US" sz="4400" dirty="0"/>
          </a:p>
        </p:txBody>
      </p:sp>
      <p:pic>
        <p:nvPicPr>
          <p:cNvPr id="4" name="Picture 3"/>
          <p:cNvPicPr>
            <a:picLocks noChangeAspect="1"/>
          </p:cNvPicPr>
          <p:nvPr/>
        </p:nvPicPr>
        <p:blipFill>
          <a:blip r:embed="rId2"/>
          <a:stretch>
            <a:fillRect/>
          </a:stretch>
        </p:blipFill>
        <p:spPr>
          <a:xfrm>
            <a:off x="3247038" y="2579524"/>
            <a:ext cx="4006531" cy="400653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4400" dirty="0" smtClean="0"/>
              <a:t>Chromosomal Mutations </a:t>
            </a:r>
          </a:p>
          <a:p>
            <a:pPr>
              <a:buNone/>
            </a:pPr>
            <a:endParaRPr lang="en-US" sz="1000" dirty="0" smtClean="0"/>
          </a:p>
          <a:p>
            <a:pPr>
              <a:buNone/>
            </a:pPr>
            <a:r>
              <a:rPr lang="en-US" sz="3600" dirty="0" smtClean="0"/>
              <a:t>Involve changes in whole </a:t>
            </a:r>
          </a:p>
          <a:p>
            <a:pPr>
              <a:buNone/>
            </a:pPr>
            <a:r>
              <a:rPr lang="en-US" sz="3600" dirty="0" smtClean="0"/>
              <a:t>chromosomes.</a:t>
            </a:r>
            <a:endParaRPr lang="en-US" sz="3600" dirty="0"/>
          </a:p>
        </p:txBody>
      </p:sp>
      <p:pic>
        <p:nvPicPr>
          <p:cNvPr id="4" name="Picture 3"/>
          <p:cNvPicPr>
            <a:picLocks noChangeAspect="1"/>
          </p:cNvPicPr>
          <p:nvPr/>
        </p:nvPicPr>
        <p:blipFill>
          <a:blip r:embed="rId2"/>
          <a:srcRect r="31869"/>
          <a:stretch>
            <a:fillRect/>
          </a:stretch>
        </p:blipFill>
        <p:spPr>
          <a:xfrm>
            <a:off x="6746911" y="1600200"/>
            <a:ext cx="1939889" cy="511532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 Mutations</a:t>
            </a:r>
            <a:endParaRPr lang="en-US" dirty="0"/>
          </a:p>
        </p:txBody>
      </p:sp>
      <p:sp>
        <p:nvSpPr>
          <p:cNvPr id="3" name="Content Placeholder 2"/>
          <p:cNvSpPr>
            <a:spLocks noGrp="1"/>
          </p:cNvSpPr>
          <p:nvPr>
            <p:ph idx="1"/>
          </p:nvPr>
        </p:nvSpPr>
        <p:spPr/>
        <p:txBody>
          <a:bodyPr>
            <a:normAutofit/>
          </a:bodyPr>
          <a:lstStyle/>
          <a:p>
            <a:pPr>
              <a:buNone/>
            </a:pPr>
            <a:r>
              <a:rPr lang="en-US" sz="3600" dirty="0" smtClean="0"/>
              <a:t>Point Mutations</a:t>
            </a:r>
          </a:p>
          <a:p>
            <a:pPr>
              <a:buNone/>
            </a:pPr>
            <a:endParaRPr lang="en-US" sz="1000" dirty="0" smtClean="0"/>
          </a:p>
          <a:p>
            <a:pPr>
              <a:buNone/>
            </a:pPr>
            <a:r>
              <a:rPr lang="en-US" sz="3600" dirty="0" smtClean="0"/>
              <a:t>	- Occur at a single “point” in DNA	</a:t>
            </a:r>
          </a:p>
          <a:p>
            <a:pPr>
              <a:buNone/>
            </a:pPr>
            <a:r>
              <a:rPr lang="en-US" sz="3600" dirty="0" smtClean="0"/>
              <a:t>	- Affect just one nucleotide</a:t>
            </a:r>
          </a:p>
          <a:p>
            <a:pPr>
              <a:buNone/>
            </a:pPr>
            <a:endParaRPr lang="en-US" sz="3600" dirty="0" smtClean="0"/>
          </a:p>
          <a:p>
            <a:pPr>
              <a:buNone/>
            </a:pPr>
            <a:r>
              <a:rPr lang="en-US" sz="3600" dirty="0" smtClean="0"/>
              <a:t>Insertion            Deletion            Substitution </a:t>
            </a:r>
          </a:p>
          <a:p>
            <a:pPr>
              <a:buNone/>
            </a:pPr>
            <a:r>
              <a:rPr lang="en-US" sz="3600" dirty="0" smtClean="0"/>
              <a:t> </a:t>
            </a:r>
          </a:p>
          <a:p>
            <a:pPr>
              <a:buNone/>
            </a:pP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4800" dirty="0" smtClean="0"/>
              <a:t>Deletion </a:t>
            </a:r>
          </a:p>
          <a:p>
            <a:pPr>
              <a:buNone/>
            </a:pPr>
            <a:endParaRPr lang="en-US" sz="1200" dirty="0" smtClean="0"/>
          </a:p>
          <a:p>
            <a:pPr>
              <a:buNone/>
            </a:pPr>
            <a:r>
              <a:rPr lang="en-US" sz="4000" dirty="0" smtClean="0"/>
              <a:t>ACT TTC AA</a:t>
            </a:r>
            <a:r>
              <a:rPr lang="en-US" sz="4000" dirty="0" smtClean="0">
                <a:solidFill>
                  <a:srgbClr val="FF0000"/>
                </a:solidFill>
              </a:rPr>
              <a:t>A </a:t>
            </a:r>
            <a:r>
              <a:rPr lang="en-US" sz="4000" dirty="0" smtClean="0"/>
              <a:t>GGC GGA TTT – Original </a:t>
            </a:r>
          </a:p>
          <a:p>
            <a:pPr>
              <a:buNone/>
            </a:pPr>
            <a:endParaRPr lang="en-US" sz="1000" dirty="0" smtClean="0"/>
          </a:p>
          <a:p>
            <a:pPr>
              <a:buNone/>
            </a:pPr>
            <a:r>
              <a:rPr lang="en-US" sz="4000" dirty="0" smtClean="0"/>
              <a:t>ACT TTC AAG GCG GAT TT – New </a:t>
            </a:r>
            <a:endParaRPr lang="en-US"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Mutations</a:t>
            </a:r>
            <a:endParaRPr lang="en-US" dirty="0"/>
          </a:p>
        </p:txBody>
      </p:sp>
      <p:sp>
        <p:nvSpPr>
          <p:cNvPr id="3" name="Content Placeholder 2"/>
          <p:cNvSpPr>
            <a:spLocks noGrp="1"/>
          </p:cNvSpPr>
          <p:nvPr>
            <p:ph idx="1"/>
          </p:nvPr>
        </p:nvSpPr>
        <p:spPr>
          <a:xfrm>
            <a:off x="3455555" y="5979487"/>
            <a:ext cx="2449502" cy="679045"/>
          </a:xfrm>
        </p:spPr>
        <p:txBody>
          <a:bodyPr/>
          <a:lstStyle/>
          <a:p>
            <a:pPr>
              <a:buNone/>
            </a:pPr>
            <a:r>
              <a:rPr lang="en-US" b="1" dirty="0" smtClean="0"/>
              <a:t>Substitution</a:t>
            </a:r>
            <a:endParaRPr lang="en-US" b="1" dirty="0"/>
          </a:p>
        </p:txBody>
      </p:sp>
      <p:pic>
        <p:nvPicPr>
          <p:cNvPr id="4" name="Picture 3"/>
          <p:cNvPicPr>
            <a:picLocks noChangeAspect="1"/>
          </p:cNvPicPr>
          <p:nvPr/>
        </p:nvPicPr>
        <p:blipFill>
          <a:blip r:embed="rId2"/>
          <a:stretch>
            <a:fillRect/>
          </a:stretch>
        </p:blipFill>
        <p:spPr>
          <a:xfrm>
            <a:off x="1764037" y="1600200"/>
            <a:ext cx="5678228" cy="4379287"/>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Gene Mutations</a:t>
            </a:r>
            <a:endParaRPr lang="en-US" sz="4800" dirty="0"/>
          </a:p>
        </p:txBody>
      </p:sp>
      <p:sp>
        <p:nvSpPr>
          <p:cNvPr id="3" name="Content Placeholder 2"/>
          <p:cNvSpPr>
            <a:spLocks noGrp="1"/>
          </p:cNvSpPr>
          <p:nvPr>
            <p:ph idx="1"/>
          </p:nvPr>
        </p:nvSpPr>
        <p:spPr>
          <a:xfrm>
            <a:off x="457199" y="1600200"/>
            <a:ext cx="8485491" cy="4525963"/>
          </a:xfrm>
        </p:spPr>
        <p:txBody>
          <a:bodyPr>
            <a:normAutofit/>
          </a:bodyPr>
          <a:lstStyle/>
          <a:p>
            <a:pPr>
              <a:buNone/>
            </a:pPr>
            <a:r>
              <a:rPr lang="en-US" sz="4000" dirty="0" err="1" smtClean="0"/>
              <a:t>Frameshift</a:t>
            </a:r>
            <a:r>
              <a:rPr lang="en-US" sz="4000" dirty="0" smtClean="0"/>
              <a:t> Mutations</a:t>
            </a:r>
          </a:p>
          <a:p>
            <a:pPr>
              <a:buNone/>
            </a:pPr>
            <a:r>
              <a:rPr lang="en-US" sz="4000" dirty="0" smtClean="0"/>
              <a:t>	</a:t>
            </a:r>
            <a:r>
              <a:rPr lang="en-US" sz="3600" dirty="0" smtClean="0"/>
              <a:t>- Insertions and Deletions</a:t>
            </a:r>
          </a:p>
          <a:p>
            <a:pPr>
              <a:buNone/>
            </a:pPr>
            <a:r>
              <a:rPr lang="en-US" sz="3600" dirty="0" smtClean="0"/>
              <a:t>	- They shift the “reading frame” of </a:t>
            </a:r>
            <a:r>
              <a:rPr lang="en-US" sz="3600" dirty="0" err="1" smtClean="0"/>
              <a:t>Codons</a:t>
            </a:r>
            <a:endParaRPr lang="en-US"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5667</TotalTime>
  <Words>428</Words>
  <Application>Microsoft Macintosh PowerPoint</Application>
  <PresentationFormat>On-screen Show (4:3)</PresentationFormat>
  <Paragraphs>43</Paragraphs>
  <Slides>12</Slides>
  <Notes>2</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Office Theme</vt:lpstr>
      <vt:lpstr>Mutations</vt:lpstr>
      <vt:lpstr>Slide 2</vt:lpstr>
      <vt:lpstr>Slide 3</vt:lpstr>
      <vt:lpstr>Slide 4</vt:lpstr>
      <vt:lpstr>Slide 5</vt:lpstr>
      <vt:lpstr>Gene Mutations</vt:lpstr>
      <vt:lpstr>Slide 7</vt:lpstr>
      <vt:lpstr>Point Mutations</vt:lpstr>
      <vt:lpstr>Gene Mutations</vt:lpstr>
      <vt:lpstr>Slide 10</vt:lpstr>
      <vt:lpstr>Slide 11</vt:lpstr>
      <vt:lpstr>Slide 12</vt:lpstr>
    </vt:vector>
  </TitlesOfParts>
  <Company>Earth Camp Collective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12-4 Mutations</dc:title>
  <dc:creator>kyle collins</dc:creator>
  <cp:lastModifiedBy>kyle collins</cp:lastModifiedBy>
  <cp:revision>2</cp:revision>
  <dcterms:created xsi:type="dcterms:W3CDTF">2016-09-15T14:58:24Z</dcterms:created>
  <dcterms:modified xsi:type="dcterms:W3CDTF">2016-09-18T19:25:25Z</dcterms:modified>
</cp:coreProperties>
</file>