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82B68-2E77-CA4E-BABC-5F6DEACD7F71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87E0E-2AE4-2E4B-8798-17F7A78B6A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hyperlink" Target="http://en.wikipedia.org/wiki/Sea_spider" TargetMode="External"/><Relationship Id="rId20" Type="http://schemas.openxmlformats.org/officeDocument/2006/relationships/hyperlink" Target="http://en.wikipedia.org/wiki/Branchiopoda" TargetMode="External"/><Relationship Id="rId21" Type="http://schemas.openxmlformats.org/officeDocument/2006/relationships/hyperlink" Target="http://en.wikipedia.org/wiki/Brine_shrimp" TargetMode="External"/><Relationship Id="rId22" Type="http://schemas.openxmlformats.org/officeDocument/2006/relationships/hyperlink" Target="http://en.wikipedia.org/wiki/Cephalocarida" TargetMode="External"/><Relationship Id="rId23" Type="http://schemas.openxmlformats.org/officeDocument/2006/relationships/hyperlink" Target="http://en.wikipedia.org/wiki/Maxillopoda" TargetMode="External"/><Relationship Id="rId24" Type="http://schemas.openxmlformats.org/officeDocument/2006/relationships/hyperlink" Target="http://en.wikipedia.org/wiki/Barnacle" TargetMode="External"/><Relationship Id="rId25" Type="http://schemas.openxmlformats.org/officeDocument/2006/relationships/hyperlink" Target="http://en.wikipedia.org/wiki/Fish_louse" TargetMode="External"/><Relationship Id="rId26" Type="http://schemas.openxmlformats.org/officeDocument/2006/relationships/hyperlink" Target="http://en.wikipedia.org/wiki/Malacostraca" TargetMode="External"/><Relationship Id="rId27" Type="http://schemas.openxmlformats.org/officeDocument/2006/relationships/hyperlink" Target="http://en.wikipedia.org/wiki/Lobster" TargetMode="External"/><Relationship Id="rId28" Type="http://schemas.openxmlformats.org/officeDocument/2006/relationships/hyperlink" Target="http://en.wikipedia.org/wiki/Crab" TargetMode="External"/><Relationship Id="rId29" Type="http://schemas.openxmlformats.org/officeDocument/2006/relationships/hyperlink" Target="http://en.wikipedia.org/wiki/Shrimp" TargetMode="External"/><Relationship Id="rId10" Type="http://schemas.openxmlformats.org/officeDocument/2006/relationships/hyperlink" Target="http://en.wikipedia.org/wiki/Eurypterid" TargetMode="External"/><Relationship Id="rId11" Type="http://schemas.openxmlformats.org/officeDocument/2006/relationships/hyperlink" Target="http://en.wikipedia.org/wiki/Chilopoda" TargetMode="External"/><Relationship Id="rId12" Type="http://schemas.openxmlformats.org/officeDocument/2006/relationships/hyperlink" Target="http://en.wikipedia.org/wiki/Centipede" TargetMode="External"/><Relationship Id="rId13" Type="http://schemas.openxmlformats.org/officeDocument/2006/relationships/hyperlink" Target="http://en.wikipedia.org/wiki/Diplopoda" TargetMode="External"/><Relationship Id="rId14" Type="http://schemas.openxmlformats.org/officeDocument/2006/relationships/hyperlink" Target="http://en.wikipedia.org/wiki/Millipede" TargetMode="External"/><Relationship Id="rId15" Type="http://schemas.openxmlformats.org/officeDocument/2006/relationships/hyperlink" Target="http://en.wikipedia.org/wiki/Symphyla" TargetMode="External"/><Relationship Id="rId16" Type="http://schemas.openxmlformats.org/officeDocument/2006/relationships/hyperlink" Target="http://en.wikipedia.org/wiki/Hexapoda" TargetMode="External"/><Relationship Id="rId17" Type="http://schemas.openxmlformats.org/officeDocument/2006/relationships/hyperlink" Target="http://en.wikipedia.org/wiki/Insect" TargetMode="External"/><Relationship Id="rId18" Type="http://schemas.openxmlformats.org/officeDocument/2006/relationships/hyperlink" Target="http://en.wikipedia.org/wiki/Entognatha" TargetMode="External"/><Relationship Id="rId19" Type="http://schemas.openxmlformats.org/officeDocument/2006/relationships/hyperlink" Target="http://en.wikipedia.org/wiki/Crustacea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Trilobitomorpha" TargetMode="External"/><Relationship Id="rId3" Type="http://schemas.openxmlformats.org/officeDocument/2006/relationships/hyperlink" Target="http://en.wikipedia.org/wiki/Trilobita" TargetMode="External"/><Relationship Id="rId4" Type="http://schemas.openxmlformats.org/officeDocument/2006/relationships/hyperlink" Target="http://en.wikipedia.org/wiki/Chelicerata" TargetMode="External"/><Relationship Id="rId5" Type="http://schemas.openxmlformats.org/officeDocument/2006/relationships/hyperlink" Target="http://en.wikipedia.org/wiki/Arachnida" TargetMode="External"/><Relationship Id="rId6" Type="http://schemas.openxmlformats.org/officeDocument/2006/relationships/hyperlink" Target="http://en.wikipedia.org/wiki/Spider" TargetMode="External"/><Relationship Id="rId7" Type="http://schemas.openxmlformats.org/officeDocument/2006/relationships/hyperlink" Target="http://en.wikipedia.org/wiki/Scorpion" TargetMode="External"/><Relationship Id="rId8" Type="http://schemas.openxmlformats.org/officeDocument/2006/relationships/hyperlink" Target="http://en.wikipedia.org/wiki/Xiphosur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atomy-of-snai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4638"/>
            <a:ext cx="9144001" cy="591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ent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34" y="0"/>
            <a:ext cx="8869450" cy="6652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lyplacophor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50" y="578442"/>
            <a:ext cx="8604925" cy="574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Arthropoda</a:t>
            </a:r>
            <a:endParaRPr lang="en-US" dirty="0"/>
          </a:p>
        </p:txBody>
      </p:sp>
      <p:pic>
        <p:nvPicPr>
          <p:cNvPr id="4" name="Picture 3" descr="300px-Arthropo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324" y="1130773"/>
            <a:ext cx="3818151" cy="5727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078"/>
            <a:ext cx="8229600" cy="6660922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</a:pPr>
            <a:r>
              <a:rPr lang="en-US" b="1" u="sng" dirty="0">
                <a:solidFill>
                  <a:srgbClr val="0000FF"/>
                </a:solidFill>
              </a:rPr>
              <a:t>Subphylum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hlinkClick r:id="rId2"/>
              </a:rPr>
              <a:t>Trilobitomorpha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FF"/>
                </a:solidFill>
                <a:hlinkClick r:id="rId3"/>
              </a:rPr>
              <a:t>Trilobita</a:t>
            </a:r>
            <a:r>
              <a:rPr lang="en-US" b="1" dirty="0">
                <a:solidFill>
                  <a:srgbClr val="0000FF"/>
                </a:solidFill>
                <a:hlinkClick r:id="rId3"/>
              </a:rPr>
              <a:t> – trilobites (extinct</a:t>
            </a:r>
            <a:r>
              <a:rPr lang="en-US" b="1" dirty="0" smtClean="0">
                <a:solidFill>
                  <a:srgbClr val="0000FF"/>
                </a:solidFill>
                <a:hlinkClick r:id="rId3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0000FF"/>
                </a:solidFill>
                <a:hlinkClick r:id="rId3"/>
              </a:rPr>
              <a:t>Subphylum </a:t>
            </a:r>
            <a:r>
              <a:rPr lang="en-US" b="1" dirty="0" smtClean="0">
                <a:solidFill>
                  <a:srgbClr val="0000FF"/>
                </a:solidFill>
                <a:hlinkClick r:id="rId4"/>
              </a:rPr>
              <a:t>Chelicerata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FF"/>
                </a:solidFill>
                <a:hlinkClick r:id="rId5"/>
              </a:rPr>
              <a:t>Arachnida</a:t>
            </a:r>
            <a:r>
              <a:rPr lang="en-US" b="1" dirty="0">
                <a:solidFill>
                  <a:srgbClr val="0000FF"/>
                </a:solidFill>
                <a:hlinkClick r:id="rId5"/>
              </a:rPr>
              <a:t> – </a:t>
            </a:r>
            <a:r>
              <a:rPr lang="en-US" b="1" dirty="0">
                <a:solidFill>
                  <a:srgbClr val="0000FF"/>
                </a:solidFill>
                <a:hlinkClick r:id="rId6"/>
              </a:rPr>
              <a:t>spiders, </a:t>
            </a:r>
            <a:r>
              <a:rPr lang="en-US" b="1" dirty="0">
                <a:solidFill>
                  <a:srgbClr val="0000FF"/>
                </a:solidFill>
                <a:hlinkClick r:id="rId7"/>
              </a:rPr>
              <a:t>scorpions, etc</a:t>
            </a:r>
            <a:r>
              <a:rPr lang="en-US" b="1" dirty="0" smtClean="0">
                <a:solidFill>
                  <a:srgbClr val="0000FF"/>
                </a:solidFill>
                <a:hlinkClick r:id="rId7"/>
              </a:rPr>
              <a:t>.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FF"/>
                </a:solidFill>
                <a:hlinkClick r:id="rId8"/>
              </a:rPr>
              <a:t>Xiphosura</a:t>
            </a:r>
            <a:r>
              <a:rPr lang="en-US" b="1" dirty="0">
                <a:solidFill>
                  <a:srgbClr val="0000FF"/>
                </a:solidFill>
                <a:hlinkClick r:id="rId8"/>
              </a:rPr>
              <a:t> – </a:t>
            </a:r>
            <a:r>
              <a:rPr lang="en-US" b="1" dirty="0">
                <a:solidFill>
                  <a:srgbClr val="0000FF"/>
                </a:solidFill>
              </a:rPr>
              <a:t>horseshoe </a:t>
            </a:r>
            <a:r>
              <a:rPr lang="en-US" b="1" dirty="0" smtClean="0">
                <a:solidFill>
                  <a:srgbClr val="0000FF"/>
                </a:solidFill>
              </a:rPr>
              <a:t>crabs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tx2"/>
                </a:solidFill>
                <a:hlinkClick r:id="rId9"/>
              </a:rPr>
              <a:t>Pycnogonida</a:t>
            </a:r>
            <a:r>
              <a:rPr lang="en-US" b="1" dirty="0">
                <a:solidFill>
                  <a:schemeClr val="tx2"/>
                </a:solidFill>
                <a:hlinkClick r:id="rId9"/>
              </a:rPr>
              <a:t> – sea </a:t>
            </a:r>
            <a:r>
              <a:rPr lang="en-US" b="1" dirty="0" smtClean="0">
                <a:solidFill>
                  <a:schemeClr val="tx2"/>
                </a:solidFill>
                <a:hlinkClick r:id="rId9"/>
              </a:rPr>
              <a:t>spiders</a:t>
            </a:r>
            <a:endParaRPr lang="en-US" b="1" dirty="0" smtClean="0">
              <a:solidFill>
                <a:schemeClr val="tx2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00"/>
                </a:solidFill>
                <a:hlinkClick r:id="rId10"/>
              </a:rPr>
              <a:t>Eurypterida</a:t>
            </a:r>
            <a:r>
              <a:rPr lang="en-US" b="1" dirty="0">
                <a:solidFill>
                  <a:srgbClr val="000000"/>
                </a:solidFill>
                <a:hlinkClick r:id="rId10"/>
              </a:rPr>
              <a:t> – sea scorpions (extinct</a:t>
            </a:r>
            <a:r>
              <a:rPr lang="en-US" b="1" dirty="0" smtClean="0">
                <a:solidFill>
                  <a:srgbClr val="000000"/>
                </a:solidFill>
                <a:hlinkClick r:id="rId1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US" b="1" u="sng" dirty="0" smtClean="0">
                <a:solidFill>
                  <a:srgbClr val="0000FF"/>
                </a:solidFill>
                <a:hlinkClick r:id="rId10"/>
              </a:rPr>
              <a:t>Subphylum </a:t>
            </a:r>
            <a:r>
              <a:rPr lang="en-US" b="1" u="sng" dirty="0" err="1" smtClean="0">
                <a:solidFill>
                  <a:srgbClr val="0000FF"/>
                </a:solidFill>
              </a:rPr>
              <a:t>Uniramia</a:t>
            </a:r>
            <a:endParaRPr lang="en-US" b="1" u="sng" dirty="0" smtClean="0">
              <a:solidFill>
                <a:srgbClr val="0000FF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00"/>
                </a:solidFill>
                <a:hlinkClick r:id="rId11"/>
              </a:rPr>
              <a:t>Chilopoda</a:t>
            </a:r>
            <a:r>
              <a:rPr lang="en-US" b="1" dirty="0">
                <a:solidFill>
                  <a:srgbClr val="000000"/>
                </a:solidFill>
                <a:hlinkClick r:id="rId11"/>
              </a:rPr>
              <a:t> – </a:t>
            </a:r>
            <a:r>
              <a:rPr lang="en-US" b="1" dirty="0" smtClean="0">
                <a:solidFill>
                  <a:srgbClr val="000000"/>
                </a:solidFill>
                <a:hlinkClick r:id="rId12"/>
              </a:rPr>
              <a:t>centipedes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00"/>
                </a:solidFill>
                <a:hlinkClick r:id="rId13"/>
              </a:rPr>
              <a:t>Diplopoda</a:t>
            </a:r>
            <a:r>
              <a:rPr lang="en-US" b="1" dirty="0">
                <a:solidFill>
                  <a:srgbClr val="000000"/>
                </a:solidFill>
                <a:hlinkClick r:id="rId13"/>
              </a:rPr>
              <a:t> – </a:t>
            </a:r>
            <a:r>
              <a:rPr lang="en-US" b="1" dirty="0" smtClean="0">
                <a:solidFill>
                  <a:srgbClr val="000000"/>
                </a:solidFill>
                <a:hlinkClick r:id="rId14"/>
              </a:rPr>
              <a:t>millipedes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000000"/>
                </a:solidFill>
                <a:hlinkClick r:id="rId15"/>
              </a:rPr>
              <a:t>Subphylum </a:t>
            </a:r>
            <a:r>
              <a:rPr lang="en-US" b="1" dirty="0" smtClean="0">
                <a:solidFill>
                  <a:srgbClr val="000000"/>
                </a:solidFill>
                <a:hlinkClick r:id="rId16"/>
              </a:rPr>
              <a:t>Hexapoda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00"/>
                </a:solidFill>
                <a:hlinkClick r:id="rId17"/>
              </a:rPr>
              <a:t>Insecta</a:t>
            </a:r>
            <a:r>
              <a:rPr lang="en-US" b="1" dirty="0">
                <a:solidFill>
                  <a:srgbClr val="000000"/>
                </a:solidFill>
                <a:hlinkClick r:id="rId17"/>
              </a:rPr>
              <a:t> – </a:t>
            </a:r>
            <a:r>
              <a:rPr lang="en-US" b="1" dirty="0" smtClean="0">
                <a:solidFill>
                  <a:srgbClr val="000000"/>
                </a:solidFill>
                <a:hlinkClick r:id="rId17"/>
              </a:rPr>
              <a:t>insects</a:t>
            </a:r>
            <a:endParaRPr lang="en-US" b="1" dirty="0" smtClean="0">
              <a:solidFill>
                <a:srgbClr val="000000"/>
              </a:solidFill>
              <a:hlinkClick r:id="rId18"/>
            </a:endParaRP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000000"/>
                </a:solidFill>
                <a:hlinkClick r:id="rId18"/>
              </a:rPr>
              <a:t>Subphylum </a:t>
            </a:r>
            <a:r>
              <a:rPr lang="en-US" b="1" dirty="0" smtClean="0">
                <a:solidFill>
                  <a:srgbClr val="000000"/>
                </a:solidFill>
                <a:hlinkClick r:id="rId19"/>
              </a:rPr>
              <a:t>Crustacea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00"/>
                </a:solidFill>
                <a:hlinkClick r:id="rId20"/>
              </a:rPr>
              <a:t>Branchiopoda</a:t>
            </a:r>
            <a:r>
              <a:rPr lang="en-US" b="1" dirty="0">
                <a:solidFill>
                  <a:srgbClr val="000000"/>
                </a:solidFill>
                <a:hlinkClick r:id="rId20"/>
              </a:rPr>
              <a:t> – </a:t>
            </a:r>
            <a:r>
              <a:rPr lang="en-US" b="1" dirty="0">
                <a:solidFill>
                  <a:srgbClr val="000000"/>
                </a:solidFill>
                <a:hlinkClick r:id="rId21"/>
              </a:rPr>
              <a:t>brine shrimp etc</a:t>
            </a:r>
            <a:r>
              <a:rPr lang="en-US" b="1" dirty="0" smtClean="0">
                <a:solidFill>
                  <a:srgbClr val="000000"/>
                </a:solidFill>
                <a:hlinkClick r:id="rId21"/>
              </a:rPr>
              <a:t>.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00"/>
                </a:solidFill>
                <a:hlinkClick r:id="rId22"/>
              </a:rPr>
              <a:t>Cephalocarida</a:t>
            </a:r>
            <a:r>
              <a:rPr lang="en-US" b="1" dirty="0">
                <a:solidFill>
                  <a:srgbClr val="000000"/>
                </a:solidFill>
                <a:hlinkClick r:id="rId22"/>
              </a:rPr>
              <a:t> – horseshoe </a:t>
            </a:r>
            <a:r>
              <a:rPr lang="en-US" b="1" dirty="0" smtClean="0">
                <a:solidFill>
                  <a:srgbClr val="000000"/>
                </a:solidFill>
                <a:hlinkClick r:id="rId22"/>
              </a:rPr>
              <a:t>shrimp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00"/>
                </a:solidFill>
                <a:hlinkClick r:id="rId23"/>
              </a:rPr>
              <a:t>Maxillopoda</a:t>
            </a:r>
            <a:r>
              <a:rPr lang="en-US" b="1" dirty="0">
                <a:solidFill>
                  <a:srgbClr val="000000"/>
                </a:solidFill>
                <a:hlinkClick r:id="rId23"/>
              </a:rPr>
              <a:t> – </a:t>
            </a:r>
            <a:r>
              <a:rPr lang="en-US" b="1" dirty="0">
                <a:solidFill>
                  <a:srgbClr val="000000"/>
                </a:solidFill>
                <a:hlinkClick r:id="rId24"/>
              </a:rPr>
              <a:t>barnacles, </a:t>
            </a:r>
            <a:r>
              <a:rPr lang="en-US" b="1" dirty="0">
                <a:solidFill>
                  <a:srgbClr val="000000"/>
                </a:solidFill>
                <a:hlinkClick r:id="rId25"/>
              </a:rPr>
              <a:t>fish lice, etc</a:t>
            </a:r>
            <a:r>
              <a:rPr lang="en-US" b="1" dirty="0" smtClean="0">
                <a:solidFill>
                  <a:srgbClr val="000000"/>
                </a:solidFill>
                <a:hlinkClick r:id="rId25"/>
              </a:rPr>
              <a:t>.</a:t>
            </a:r>
            <a:endParaRPr lang="en-US" b="1" dirty="0" smtClean="0">
              <a:solidFill>
                <a:srgbClr val="00000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rgbClr val="000000"/>
                </a:solidFill>
                <a:hlinkClick r:id="rId26"/>
              </a:rPr>
              <a:t>Malacostraca</a:t>
            </a:r>
            <a:r>
              <a:rPr lang="en-US" b="1" dirty="0">
                <a:solidFill>
                  <a:srgbClr val="000000"/>
                </a:solidFill>
                <a:hlinkClick r:id="rId26"/>
              </a:rPr>
              <a:t> – </a:t>
            </a:r>
            <a:r>
              <a:rPr lang="en-US" b="1" dirty="0">
                <a:solidFill>
                  <a:srgbClr val="000000"/>
                </a:solidFill>
                <a:hlinkClick r:id="rId27"/>
              </a:rPr>
              <a:t>lobsters, </a:t>
            </a:r>
            <a:r>
              <a:rPr lang="en-US" b="1" dirty="0">
                <a:solidFill>
                  <a:srgbClr val="000000"/>
                </a:solidFill>
                <a:hlinkClick r:id="rId28"/>
              </a:rPr>
              <a:t>crabs, </a:t>
            </a:r>
            <a:r>
              <a:rPr lang="en-US" b="1" dirty="0">
                <a:solidFill>
                  <a:srgbClr val="000000"/>
                </a:solidFill>
                <a:hlinkClick r:id="rId29"/>
              </a:rPr>
              <a:t>shrimp, etc.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thropod_ch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50" y="289637"/>
            <a:ext cx="8568457" cy="6418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3595" y="323057"/>
            <a:ext cx="2543843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Head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Thorax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Abdomen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25" y="0"/>
            <a:ext cx="2959804" cy="6704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hropods-basic-featu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12" y="809353"/>
            <a:ext cx="6908086" cy="5526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ckroach-mandibles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16" y="878790"/>
            <a:ext cx="4455682" cy="5059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-d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72" y="897083"/>
            <a:ext cx="6338673" cy="505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8379737xk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204200" cy="589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8352235876692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25" y="194358"/>
            <a:ext cx="4023331" cy="6663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thropo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75" y="463349"/>
            <a:ext cx="7736322" cy="5667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50" y="2003615"/>
            <a:ext cx="7137013" cy="3146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keleton1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158" y="936721"/>
            <a:ext cx="6582181" cy="5064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10-82-cray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98" y="1417638"/>
            <a:ext cx="8430702" cy="399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cf5924681a0739187174d52638d_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138" y="1417638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066623df26048d5fe3bb70b5927_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587" y="1204358"/>
            <a:ext cx="7001070" cy="4697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icad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786" y="2107656"/>
            <a:ext cx="4774109" cy="307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ss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778"/>
            <a:ext cx="9144000" cy="459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tamorphosis-of-butterflie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46" y="1117071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tamorph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68" y="645425"/>
            <a:ext cx="7561173" cy="567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82" y="480683"/>
            <a:ext cx="6326700" cy="5846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6119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787" y="933450"/>
            <a:ext cx="6350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18" y="1417638"/>
            <a:ext cx="6350000" cy="421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15" y="1270051"/>
            <a:ext cx="5991370" cy="451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48" y="917873"/>
            <a:ext cx="7761318" cy="52239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5875"/>
            <a:ext cx="8407359" cy="56242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47" y="862680"/>
            <a:ext cx="8319769" cy="4430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rchiteuthis_dux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82" y="1122478"/>
            <a:ext cx="6525541" cy="4785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09" y="541885"/>
            <a:ext cx="7449829" cy="5680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010708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340" y="274638"/>
            <a:ext cx="9163340" cy="6407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On-screen Show (4:3)</PresentationFormat>
  <Paragraphs>24</Paragraphs>
  <Slides>32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Arthropoda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collins</dc:creator>
  <cp:lastModifiedBy>kyle collins</cp:lastModifiedBy>
  <cp:revision>1</cp:revision>
  <dcterms:created xsi:type="dcterms:W3CDTF">2015-11-19T18:38:24Z</dcterms:created>
  <dcterms:modified xsi:type="dcterms:W3CDTF">2015-11-19T18:38:47Z</dcterms:modified>
</cp:coreProperties>
</file>