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8" r:id="rId2"/>
    <p:sldId id="260" r:id="rId3"/>
    <p:sldId id="374" r:id="rId4"/>
    <p:sldId id="262" r:id="rId5"/>
    <p:sldId id="265" r:id="rId6"/>
    <p:sldId id="263" r:id="rId7"/>
    <p:sldId id="287" r:id="rId8"/>
    <p:sldId id="288" r:id="rId9"/>
    <p:sldId id="298" r:id="rId10"/>
    <p:sldId id="289" r:id="rId11"/>
    <p:sldId id="375" r:id="rId12"/>
    <p:sldId id="376" r:id="rId13"/>
    <p:sldId id="377" r:id="rId14"/>
    <p:sldId id="378" r:id="rId15"/>
    <p:sldId id="360" r:id="rId16"/>
    <p:sldId id="359" r:id="rId17"/>
    <p:sldId id="379" r:id="rId18"/>
    <p:sldId id="290" r:id="rId19"/>
    <p:sldId id="266" r:id="rId20"/>
    <p:sldId id="264" r:id="rId21"/>
    <p:sldId id="269" r:id="rId22"/>
    <p:sldId id="362" r:id="rId23"/>
    <p:sldId id="270" r:id="rId24"/>
    <p:sldId id="267" r:id="rId25"/>
    <p:sldId id="268" r:id="rId26"/>
    <p:sldId id="361" r:id="rId27"/>
    <p:sldId id="271" r:id="rId28"/>
    <p:sldId id="373" r:id="rId29"/>
    <p:sldId id="281" r:id="rId30"/>
    <p:sldId id="286" r:id="rId31"/>
    <p:sldId id="282" r:id="rId32"/>
    <p:sldId id="279" r:id="rId33"/>
    <p:sldId id="280" r:id="rId34"/>
    <p:sldId id="273" r:id="rId35"/>
    <p:sldId id="272" r:id="rId36"/>
    <p:sldId id="284" r:id="rId37"/>
    <p:sldId id="285" r:id="rId38"/>
    <p:sldId id="291" r:id="rId39"/>
    <p:sldId id="293" r:id="rId40"/>
    <p:sldId id="294" r:id="rId41"/>
    <p:sldId id="295" r:id="rId42"/>
    <p:sldId id="292" r:id="rId43"/>
    <p:sldId id="307" r:id="rId44"/>
    <p:sldId id="300" r:id="rId45"/>
    <p:sldId id="301" r:id="rId46"/>
    <p:sldId id="302" r:id="rId47"/>
    <p:sldId id="303" r:id="rId48"/>
    <p:sldId id="309" r:id="rId49"/>
    <p:sldId id="313" r:id="rId50"/>
    <p:sldId id="304" r:id="rId51"/>
    <p:sldId id="363" r:id="rId52"/>
    <p:sldId id="364" r:id="rId53"/>
    <p:sldId id="310" r:id="rId54"/>
    <p:sldId id="365" r:id="rId55"/>
    <p:sldId id="366" r:id="rId56"/>
    <p:sldId id="367" r:id="rId57"/>
    <p:sldId id="311" r:id="rId58"/>
    <p:sldId id="314" r:id="rId59"/>
    <p:sldId id="306" r:id="rId60"/>
    <p:sldId id="312" r:id="rId61"/>
    <p:sldId id="283" r:id="rId62"/>
    <p:sldId id="337" r:id="rId63"/>
    <p:sldId id="338" r:id="rId64"/>
    <p:sldId id="340" r:id="rId65"/>
    <p:sldId id="341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94624" autoAdjust="0"/>
  </p:normalViewPr>
  <p:slideViewPr>
    <p:cSldViewPr snapToGrid="0" snapToObjects="1"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7649-19FF-D742-ABC7-434977D8745E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0EB6-48C7-154A-B83E-A4BB9D6CB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DE201-45CE-9644-A6F2-BDAC196FC293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FADFE-E932-B74B-9E17-E8E9353DF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ADFE-E932-B74B-9E17-E8E9353DF6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ADFE-E932-B74B-9E17-E8E9353DF6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codominance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neither phenotype is recessive. Instead, the heterozygous individual expresses both phenotypes. A common example is the ABO blood group system. The gene for blood types has three alleles: A, B,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causes O type and is recessive to both A and B. The A and B alleles are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codominant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each other. When a person has both an A and a B allele, the person has type AB blood.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ADFE-E932-B74B-9E17-E8E9353DF6C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Incomplete dominance (sometimes called partial dominance) is a heterozygous genotype that creates an intermediate phenotype. In this case, only one allele (usually the wild type) at the single locus is expressed in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dependent manner, which results in an intermediate phenotype. A cross of two intermediate phenotypes (= monohybrid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heterozygotes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will result in the reappearance of both parent phenotypes and the intermediate phenotype. The classic example of this is the color of flowers.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codominance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neither phenotype is recessive. Instead, the heterozygous individual expresses both phenotypes. A common example is the ABO blood group system. The gene for blood types has three alleles: A, B,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causes O type and is recessive to both A and B. The A and B alleles are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codominant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each other. When a person has both an A and a B allele, the person has type AB blood.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ADFE-E932-B74B-9E17-E8E9353DF6C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identifying</a:t>
            </a:r>
            <a:r>
              <a:rPr lang="en-US" baseline="0" dirty="0" smtClean="0"/>
              <a:t> more than 50 Drosophila genes, Morgan discovered that many of them appeared to be “linked” together in ways that, at first glance, seemed to violate the principle of independent assortment.   </a:t>
            </a:r>
            <a:r>
              <a:rPr lang="en-US" dirty="0" smtClean="0"/>
              <a:t>For example, a</a:t>
            </a:r>
            <a:r>
              <a:rPr lang="en-US" baseline="0" dirty="0" smtClean="0"/>
              <a:t> fly with reddish-orange eyes and miniature wings, like the one shown in figure 11-18, was used in a series of crosses.  The results showed that the genes for those traits were almost always inherited together and only rarely became separated from each other.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ADFE-E932-B74B-9E17-E8E9353DF6C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E39C-4DEA-F444-9530-ACAFE998A12D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6EA2-B29D-E74C-8056-F897F11EC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78" y="1600200"/>
            <a:ext cx="3240232" cy="424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219" y="677105"/>
            <a:ext cx="3946236" cy="524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18877"/>
          <a:stretch>
            <a:fillRect/>
          </a:stretch>
        </p:blipFill>
        <p:spPr>
          <a:xfrm>
            <a:off x="1037037" y="185140"/>
            <a:ext cx="6991271" cy="667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75" y="3057832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51" y="355882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50" y="3174341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23" y="669291"/>
            <a:ext cx="8677263" cy="5779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4473"/>
            <a:ext cx="8232456" cy="5474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0" y="482152"/>
            <a:ext cx="8721375" cy="580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-keystone-xl-pipeline-fixed_47007_600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4" y="711124"/>
            <a:ext cx="7903056" cy="525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_267684_1851296_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52" y="594195"/>
            <a:ext cx="8197448" cy="555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9212"/>
            <a:ext cx="8434102" cy="567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24" y="0"/>
            <a:ext cx="5305933" cy="6876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82"/>
            <a:ext cx="8229600" cy="4525963"/>
          </a:xfrm>
        </p:spPr>
        <p:txBody>
          <a:bodyPr/>
          <a:lstStyle/>
          <a:p>
            <a:r>
              <a:rPr lang="en-US" dirty="0" smtClean="0"/>
              <a:t>P (parental) generation</a:t>
            </a:r>
          </a:p>
          <a:p>
            <a:r>
              <a:rPr lang="en-US" dirty="0" smtClean="0"/>
              <a:t>F1 (first filial) generation</a:t>
            </a:r>
          </a:p>
          <a:p>
            <a:r>
              <a:rPr lang="en-US" dirty="0" smtClean="0"/>
              <a:t>Hybrid – the offspring of crosses between parents with different traits</a:t>
            </a:r>
          </a:p>
          <a:p>
            <a:r>
              <a:rPr lang="en-US" dirty="0" smtClean="0"/>
              <a:t>Genes – The chemical factors that determine traits; a sequence of DNA</a:t>
            </a:r>
          </a:p>
          <a:p>
            <a:r>
              <a:rPr lang="en-US" dirty="0" smtClean="0"/>
              <a:t>Alleles – The different forms of the same gene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709" y="3994727"/>
            <a:ext cx="3579091" cy="2863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454" y="1824182"/>
            <a:ext cx="4962249" cy="394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2615"/>
          <a:stretch>
            <a:fillRect/>
          </a:stretch>
        </p:blipFill>
        <p:spPr>
          <a:xfrm>
            <a:off x="389331" y="382273"/>
            <a:ext cx="8276932" cy="5979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Mendel’s Question:  “Had the unseen alleles disappeared, or were they still present in the F1 plants?”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 crossed the F1 generation with the F1 generation to produce the F2 generation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035" y="1007827"/>
            <a:ext cx="4858934" cy="5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432"/>
            <a:ext cx="8229600" cy="4525963"/>
          </a:xfrm>
        </p:spPr>
        <p:txBody>
          <a:bodyPr/>
          <a:lstStyle/>
          <a:p>
            <a:r>
              <a:rPr lang="en-US" dirty="0" smtClean="0"/>
              <a:t>The F1 Cross</a:t>
            </a:r>
          </a:p>
          <a:p>
            <a:pPr lvl="1"/>
            <a:r>
              <a:rPr lang="en-US" dirty="0" smtClean="0"/>
              <a:t> The recessive alleles reappeared, ¼ of the offspring contained the recessive traits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77" y="2115612"/>
            <a:ext cx="4022793" cy="437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Principle of Dominance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/>
              <a:t>Some Alleles are dominant and </a:t>
            </a:r>
          </a:p>
          <a:p>
            <a:pPr algn="ctr">
              <a:buNone/>
            </a:pPr>
            <a:r>
              <a:rPr lang="en-US" sz="3600" dirty="0" smtClean="0"/>
              <a:t>others are recessive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82" y="3087255"/>
            <a:ext cx="30480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73" y="2985655"/>
            <a:ext cx="3048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Dominance and recessive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Dominant:  need only 1 dominant allele for the trait to be expressed</a:t>
            </a:r>
          </a:p>
          <a:p>
            <a:endParaRPr lang="en-US" dirty="0" smtClean="0"/>
          </a:p>
          <a:p>
            <a:r>
              <a:rPr lang="en-US" dirty="0" smtClean="0"/>
              <a:t>Recessive:  need both recessive alleles for the trait to be expressed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83" y="1600200"/>
            <a:ext cx="8727436" cy="1931231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Law of Segregation </a:t>
            </a:r>
            <a:endParaRPr lang="en-US" sz="7200" b="1" dirty="0">
              <a:solidFill>
                <a:srgbClr val="000090"/>
              </a:solidFill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Explaining the F1 Cross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When each F1 plant flowers, the two alleles are segregated from each other so that each gamete carries only a single copy of each gene.  Therefore, each F1 plant produces two types of gametes – those with the allele for tallness and those with the allele for shortness.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13" y="621723"/>
            <a:ext cx="7785100" cy="524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 startAt="2"/>
            </a:pPr>
            <a:r>
              <a:rPr lang="en-US" dirty="0" smtClean="0"/>
              <a:t>The principles of probability can be used to predict the outcomes of genetic crosses.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lphaUcPeriod" startAt="2"/>
            </a:pPr>
            <a:r>
              <a:rPr lang="en-US" dirty="0" err="1" smtClean="0"/>
              <a:t>Punnett</a:t>
            </a:r>
            <a:r>
              <a:rPr lang="en-US" dirty="0" smtClean="0"/>
              <a:t> Squares: Handy diagram for predicting the allele composition of offspring from a cross between individuals of known genetic makeup.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 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9798"/>
            <a:ext cx="8229600" cy="6199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Homozygous (purebred or true breeding) – Organisms that have two identical alleles for a particular trait.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Heterozygous (hybrid) – organisms that have two different alleles for the same trait.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Phenotype – Physical traits of an organism (stated in words, e.g. red hair, blue eyes, etc.)</a:t>
            </a:r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Genotype – Genetic makeup of an individual (stated in letters, e.g. </a:t>
            </a:r>
            <a:r>
              <a:rPr lang="en-US" dirty="0" err="1" smtClean="0"/>
              <a:t>Rr</a:t>
            </a:r>
            <a:r>
              <a:rPr lang="en-US" dirty="0" smtClean="0"/>
              <a:t>, </a:t>
            </a:r>
            <a:r>
              <a:rPr lang="en-US" dirty="0" err="1" smtClean="0"/>
              <a:t>dd</a:t>
            </a:r>
            <a:r>
              <a:rPr lang="en-US" dirty="0" smtClean="0"/>
              <a:t>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II.  Probability and </a:t>
            </a:r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Mendel realized that the principle of probability could be used to explain the results of genetic crosses.  The way in which alleles segregate is completely random, like a coin flip.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092" y="3325091"/>
            <a:ext cx="2482780" cy="335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 Genetics and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Probability – the likelihood that a particular event will occur</a:t>
            </a:r>
          </a:p>
          <a:p>
            <a:pPr marL="1314450" lvl="2" indent="-514350">
              <a:buAutoNum type="alphaLcPeriod"/>
            </a:pPr>
            <a:r>
              <a:rPr lang="en-US" dirty="0" smtClean="0"/>
              <a:t>When flipping a coin  P (head) = ½ </a:t>
            </a:r>
            <a:r>
              <a:rPr lang="en-US" dirty="0" err="1" smtClean="0"/>
              <a:t>p</a:t>
            </a:r>
            <a:r>
              <a:rPr lang="en-US" dirty="0" smtClean="0"/>
              <a:t> (tail) = ½</a:t>
            </a:r>
          </a:p>
          <a:p>
            <a:pPr marL="1314450" lvl="2" indent="-514350">
              <a:buNone/>
            </a:pPr>
            <a:endParaRPr lang="en-US" dirty="0" smtClean="0"/>
          </a:p>
          <a:p>
            <a:pPr marL="1314450" lvl="2" indent="-514350">
              <a:buAutoNum type="alphaLcPeriod"/>
            </a:pPr>
            <a:r>
              <a:rPr lang="en-US" dirty="0" smtClean="0"/>
              <a:t>If you flip a coin three times in a row, what is the probability that it will land heads up each time?						</a:t>
            </a:r>
          </a:p>
          <a:p>
            <a:pPr marL="1314450" lvl="2" indent="-514350">
              <a:buNone/>
            </a:pPr>
            <a:r>
              <a:rPr lang="en-US" dirty="0" smtClean="0"/>
              <a:t>						½ X ½ X ½ = 1/8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77" y="1824182"/>
            <a:ext cx="54483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and </a:t>
            </a:r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181" y="1600200"/>
            <a:ext cx="3746269" cy="4322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. Probability and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Probability proved that Mendel’s assumptions about segregation had been correct. 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His predicted ratio of three dominant to one recessive showed up consistently when crossing two hybrid pea plants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 Probabilities Predict 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Probabilities predict average outcomes of a large number of events.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They do not predict the precise outcome of an individual event.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larger the number of individuals, the closer the resulting offspring numbers will get to expected values.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Mendelian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Does the segregation of one pair of alleles affect the segregation of another pair of alleles?  Does the gene that determines whether a seed is round or wrinkled in shape have anything to do with the gene for seed color?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– Factor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F1 </a:t>
            </a:r>
            <a:r>
              <a:rPr lang="en-US" dirty="0" err="1" smtClean="0"/>
              <a:t>dihybrid</a:t>
            </a:r>
            <a:r>
              <a:rPr lang="en-US" dirty="0" smtClean="0"/>
              <a:t> cross: - </a:t>
            </a:r>
            <a:r>
              <a:rPr lang="en-US" dirty="0" err="1" smtClean="0"/>
              <a:t>rryy</a:t>
            </a:r>
            <a:r>
              <a:rPr lang="en-US" dirty="0" smtClean="0"/>
              <a:t> X RRYY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Diagram on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Trait: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 A specific characteristic that varies from one individual to another.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/>
              <a:t>1</a:t>
            </a:r>
            <a:r>
              <a:rPr lang="en-US" dirty="0" smtClean="0"/>
              <a:t>st generation’s genotype = 100% hybrid </a:t>
            </a:r>
            <a:r>
              <a:rPr lang="en-US" dirty="0" err="1" smtClean="0"/>
              <a:t>RrYy</a:t>
            </a: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generation’s phenotype = all show dominant traits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Factor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F2 Generation: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1314450" lvl="2" indent="-514350">
              <a:buFontTx/>
              <a:buChar char="-"/>
            </a:pPr>
            <a:r>
              <a:rPr lang="en-US" dirty="0" smtClean="0"/>
              <a:t>Genotypes?</a:t>
            </a:r>
          </a:p>
          <a:p>
            <a:pPr marL="1314450" lvl="2" indent="-514350">
              <a:buNone/>
            </a:pPr>
            <a:endParaRPr lang="en-US" dirty="0" smtClean="0"/>
          </a:p>
          <a:p>
            <a:pPr marL="1314450" lvl="2" indent="-514350">
              <a:buFontTx/>
              <a:buChar char="-"/>
            </a:pPr>
            <a:r>
              <a:rPr lang="en-US" dirty="0" smtClean="0"/>
              <a:t>Phenotypes?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533978"/>
            <a:ext cx="82804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03" y="274638"/>
            <a:ext cx="4481292" cy="643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Independent Assortment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pPr>
              <a:buNone/>
            </a:pPr>
            <a:r>
              <a:rPr lang="en-US" dirty="0" smtClean="0"/>
              <a:t>Genes for different traits can segregate</a:t>
            </a:r>
          </a:p>
          <a:p>
            <a:pPr>
              <a:buNone/>
            </a:pPr>
            <a:r>
              <a:rPr lang="en-US" dirty="0" smtClean="0"/>
              <a:t>independently during the formation of gametes.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3" y="274638"/>
            <a:ext cx="8610234" cy="593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Mendel’s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1.  Inheritance is influenced by genes passed from parents to offspring.</a:t>
            </a:r>
          </a:p>
          <a:p>
            <a:pPr>
              <a:buNone/>
            </a:pPr>
            <a:endParaRPr lang="en-US" sz="1800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Genes may be dominant or recessive.</a:t>
            </a:r>
          </a:p>
          <a:p>
            <a:pPr marL="514350" indent="-514350">
              <a:buAutoNum type="arabicPeriod" startAt="2"/>
            </a:pPr>
            <a:endParaRPr lang="en-US" sz="1800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Adults have 2 copies of each gene which segregate when gametes are formed.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The alleles for different genes segregate independently of one another.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Beyond Dominant and Recessive Alleles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alleles are neither dominant nor recessive, and many traits are controlled by multiple alleles or multiple genes.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02" y="3413655"/>
            <a:ext cx="3458251" cy="288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86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Codominance</a:t>
            </a:r>
            <a:r>
              <a:rPr lang="en-US" dirty="0" smtClean="0"/>
              <a:t> – Both alleles contribute to the phenotype.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96" y="1910745"/>
            <a:ext cx="6788452" cy="509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94" y="274638"/>
            <a:ext cx="6327905" cy="629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45" y="1444616"/>
            <a:ext cx="3355109" cy="4681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682"/>
            <a:ext cx="8229600" cy="2922171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Incomplete dominance </a:t>
            </a:r>
            <a:r>
              <a:rPr lang="en-US" dirty="0" smtClean="0"/>
              <a:t>– Only one allele (usually the wild type) at the single locus is expressed in a </a:t>
            </a:r>
            <a:r>
              <a:rPr lang="en-US" dirty="0" err="1" smtClean="0"/>
              <a:t>doseage</a:t>
            </a:r>
            <a:r>
              <a:rPr lang="en-US" dirty="0" smtClean="0"/>
              <a:t> dependent manner, which results in an intermediate phenotype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05" y="3112758"/>
            <a:ext cx="6503045" cy="312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Polydactyly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polydactyl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8" y="2042459"/>
            <a:ext cx="3008466" cy="319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909" y="-1"/>
            <a:ext cx="7773940" cy="5830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588" y="3617913"/>
            <a:ext cx="2164703" cy="297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C. Multiple Alleles </a:t>
            </a:r>
            <a:r>
              <a:rPr lang="en-US" dirty="0" smtClean="0"/>
              <a:t>– Many genes have multiple alleles, like blood type (ABO).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Pleiotropy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6" y="2326270"/>
            <a:ext cx="7648418" cy="3193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950"/>
            <a:ext cx="4144968" cy="1143000"/>
          </a:xfrm>
        </p:spPr>
        <p:txBody>
          <a:bodyPr/>
          <a:lstStyle/>
          <a:p>
            <a:r>
              <a:rPr lang="en-US" dirty="0" err="1" smtClean="0"/>
              <a:t>Epistasis</a:t>
            </a:r>
            <a:endParaRPr lang="en-US" dirty="0"/>
          </a:p>
        </p:txBody>
      </p:sp>
      <p:pic>
        <p:nvPicPr>
          <p:cNvPr id="4" name="Picture 3" descr="punnet_m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48" y="0"/>
            <a:ext cx="54229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Inheritance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56" y="2089358"/>
            <a:ext cx="4880511" cy="378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D. Polygenic Traits </a:t>
            </a:r>
            <a:r>
              <a:rPr lang="en-US" dirty="0" smtClean="0"/>
              <a:t>– Traits that are controlled by two or more genes (eye &amp; skin color).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Example:  The eyes of Fruit Flies, human skin color, eye color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Thomas Hunt Morgan found that at least three genes are responsible for making the reddish-brown pigment in the eyes of fruit flies.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21" y="950438"/>
            <a:ext cx="5175725" cy="517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74" y="1600200"/>
            <a:ext cx="5858354" cy="4174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72" y="1900381"/>
            <a:ext cx="4901046" cy="392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Mendel’s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Thomas Hunt Morgan experimented with fruit flies (drosophila </a:t>
            </a:r>
            <a:r>
              <a:rPr lang="en-US" dirty="0" err="1" smtClean="0"/>
              <a:t>melanogaster</a:t>
            </a:r>
            <a:r>
              <a:rPr lang="en-US" dirty="0" smtClean="0"/>
              <a:t>) to prove Mendel’s principles.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796" y="2981910"/>
            <a:ext cx="38100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13" y="621723"/>
            <a:ext cx="7785100" cy="524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Thomas Hunt Morgan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 Worked with fruit flies because they produce many offspring over a short time.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 His research led him to the principle of </a:t>
            </a:r>
            <a:r>
              <a:rPr lang="en-US" b="1" dirty="0" smtClean="0"/>
              <a:t>linkage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13" y="319128"/>
            <a:ext cx="2362387" cy="219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Each chromosome is a group of linked genes.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46" y="1104068"/>
            <a:ext cx="6815120" cy="507726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Maps show the relative locations of known genes on chromosomes.  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Genes that are closer together on the chromosome are more likely to be inherited together, or “linked.”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Genes further apart are less likely to be inherited together.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Gene maps are based 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The frequencies of of crossing-over between genes.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2" y="139700"/>
            <a:ext cx="8666018" cy="671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45" y="1209820"/>
            <a:ext cx="57150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25" y="122381"/>
            <a:ext cx="5484091" cy="659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58467</TotalTime>
  <Words>1310</Words>
  <Application>Microsoft Macintosh PowerPoint</Application>
  <PresentationFormat>On-screen Show (4:3)</PresentationFormat>
  <Paragraphs>137</Paragraphs>
  <Slides>65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Gregor Mendel</vt:lpstr>
      <vt:lpstr>Slide 2</vt:lpstr>
      <vt:lpstr>Slide 3</vt:lpstr>
      <vt:lpstr>Slide 4</vt:lpstr>
      <vt:lpstr>Traits</vt:lpstr>
      <vt:lpstr>Traits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Principle of Dominance</vt:lpstr>
      <vt:lpstr>Dominance and recessive</vt:lpstr>
      <vt:lpstr>Law of Segregation </vt:lpstr>
      <vt:lpstr>Slide 27</vt:lpstr>
      <vt:lpstr>Slide 28</vt:lpstr>
      <vt:lpstr>Slide 29</vt:lpstr>
      <vt:lpstr>Slide 30</vt:lpstr>
      <vt:lpstr>Slide 31</vt:lpstr>
      <vt:lpstr>II.  Probability and Punnett Squares</vt:lpstr>
      <vt:lpstr>A.  Genetics and Probability</vt:lpstr>
      <vt:lpstr>Slide 34</vt:lpstr>
      <vt:lpstr>Probability and Punnett Squares</vt:lpstr>
      <vt:lpstr>C. Probability and Segregation</vt:lpstr>
      <vt:lpstr>D.  Probabilities Predict Averages</vt:lpstr>
      <vt:lpstr>Exploring Mendelian Genetics</vt:lpstr>
      <vt:lpstr>Two – Factor Cross</vt:lpstr>
      <vt:lpstr>Slide 40</vt:lpstr>
      <vt:lpstr>Two Factor Cross</vt:lpstr>
      <vt:lpstr>Slide 42</vt:lpstr>
      <vt:lpstr>Slide 43</vt:lpstr>
      <vt:lpstr>Law of Independent Assortment </vt:lpstr>
      <vt:lpstr>Slide 45</vt:lpstr>
      <vt:lpstr>Summary of Mendel’s Principles</vt:lpstr>
      <vt:lpstr>Beyond Dominant and Recessive Alleles</vt:lpstr>
      <vt:lpstr>Slide 48</vt:lpstr>
      <vt:lpstr>Slide 49</vt:lpstr>
      <vt:lpstr>Slide 50</vt:lpstr>
      <vt:lpstr>Polydactyly </vt:lpstr>
      <vt:lpstr>Slide 52</vt:lpstr>
      <vt:lpstr>Slide 53</vt:lpstr>
      <vt:lpstr>Pleiotropy</vt:lpstr>
      <vt:lpstr>Epistasis</vt:lpstr>
      <vt:lpstr>Polygenic Inheritance </vt:lpstr>
      <vt:lpstr>Slide 57</vt:lpstr>
      <vt:lpstr>Slide 58</vt:lpstr>
      <vt:lpstr>Chromosomes</vt:lpstr>
      <vt:lpstr>Applying Mendel’s Principles</vt:lpstr>
      <vt:lpstr>Slide 61</vt:lpstr>
      <vt:lpstr>Gene Linkage</vt:lpstr>
      <vt:lpstr>Slide 63</vt:lpstr>
      <vt:lpstr>Gene Maps</vt:lpstr>
      <vt:lpstr>Slide 65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Sixth Major Extinction on Earth</dc:title>
  <dc:creator>kyle collins</dc:creator>
  <cp:lastModifiedBy>kyle collins</cp:lastModifiedBy>
  <cp:revision>42</cp:revision>
  <cp:lastPrinted>2015-05-01T00:16:40Z</cp:lastPrinted>
  <dcterms:created xsi:type="dcterms:W3CDTF">2015-09-01T21:33:48Z</dcterms:created>
  <dcterms:modified xsi:type="dcterms:W3CDTF">2015-09-01T21:37:51Z</dcterms:modified>
</cp:coreProperties>
</file>