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handoutMasterIdLst>
    <p:handoutMasterId r:id="rId26"/>
  </p:handoutMasterIdLst>
  <p:sldIdLst>
    <p:sldId id="315" r:id="rId2"/>
    <p:sldId id="320" r:id="rId3"/>
    <p:sldId id="323" r:id="rId4"/>
    <p:sldId id="321" r:id="rId5"/>
    <p:sldId id="358" r:id="rId6"/>
    <p:sldId id="325" r:id="rId7"/>
    <p:sldId id="317" r:id="rId8"/>
    <p:sldId id="324" r:id="rId9"/>
    <p:sldId id="326" r:id="rId10"/>
    <p:sldId id="327" r:id="rId11"/>
    <p:sldId id="328" r:id="rId12"/>
    <p:sldId id="319" r:id="rId13"/>
    <p:sldId id="330" r:id="rId14"/>
    <p:sldId id="329" r:id="rId15"/>
    <p:sldId id="331" r:id="rId16"/>
    <p:sldId id="332" r:id="rId17"/>
    <p:sldId id="333" r:id="rId18"/>
    <p:sldId id="334" r:id="rId19"/>
    <p:sldId id="316" r:id="rId20"/>
    <p:sldId id="318" r:id="rId21"/>
    <p:sldId id="322" r:id="rId22"/>
    <p:sldId id="372" r:id="rId23"/>
    <p:sldId id="33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4624" autoAdjust="0"/>
  </p:normalViewPr>
  <p:slideViewPr>
    <p:cSldViewPr snapToGrid="0" snapToObjects="1">
      <p:cViewPr varScale="1">
        <p:scale>
          <a:sx n="109" d="100"/>
          <a:sy n="109" d="100"/>
        </p:scale>
        <p:origin x="-872" y="-112"/>
      </p:cViewPr>
      <p:guideLst>
        <p:guide orient="horz" pos="2160"/>
        <p:guide pos="2880"/>
      </p:guideLst>
    </p:cSldViewPr>
  </p:slideViewPr>
  <p:outlineViewPr>
    <p:cViewPr>
      <p:scale>
        <a:sx n="33" d="100"/>
        <a:sy n="33" d="100"/>
      </p:scale>
      <p:origin x="0" y="22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247649-19FF-D742-ABC7-434977D8745E}" type="datetimeFigureOut">
              <a:rPr lang="en-US" smtClean="0"/>
              <a:pPr/>
              <a:t>9/1/15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6C0EB6-48C7-154A-B83E-A4BB9D6CB67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DE201-45CE-9644-A6F2-BDAC196FC293}" type="datetimeFigureOut">
              <a:rPr lang="en-US" smtClean="0"/>
              <a:pPr/>
              <a:t>9/1/15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FADFE-E932-B74B-9E17-E8E9353DF6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the single-cell division of mitosis, meiosis involves two cellular divisions: meiosis I and meiosis II. Each stage of meiosis runs through the same five stages as discussed in mitosis. During the first round of division, two intermediate daughter cells are produced. By the end of the second round of meiotic division (meiosis II), the original diploid (2</a:t>
            </a:r>
            <a:r>
              <a:rPr lang="en-US" i="1" dirty="0" smtClean="0"/>
              <a:t>n</a:t>
            </a:r>
            <a:r>
              <a:rPr lang="en-US" dirty="0" smtClean="0"/>
              <a:t>) cell has become four haploid (</a:t>
            </a:r>
            <a:r>
              <a:rPr lang="en-US" i="1" dirty="0" err="1" smtClean="0"/>
              <a:t>n</a:t>
            </a:r>
            <a:r>
              <a:rPr lang="en-US" dirty="0" smtClean="0"/>
              <a:t>) daughter cells. </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Meiosis I results in two independent cells. One cell contains the maternal homologous pair, with a small segment of the paternal chromosome from crossover. The other cell contains the paternal homologous pair, likewise with a small segment of the maternal chromosome. Despite the small region of crossover in the chromosomes of each cell, the maternal sister </a:t>
            </a:r>
            <a:r>
              <a:rPr lang="en-US" b="1" dirty="0" err="1" smtClean="0"/>
              <a:t>chromatids</a:t>
            </a:r>
            <a:r>
              <a:rPr lang="en-US" b="1" dirty="0" smtClean="0"/>
              <a:t> </a:t>
            </a:r>
            <a:r>
              <a:rPr lang="en-US" dirty="0" smtClean="0"/>
              <a:t>are still quite similar, as are the paternal sister </a:t>
            </a:r>
            <a:r>
              <a:rPr lang="en-US" dirty="0" err="1" smtClean="0"/>
              <a:t>chromatids</a:t>
            </a:r>
            <a:r>
              <a:rPr lang="en-US" dirty="0" smtClean="0"/>
              <a:t>. Both cells formed by meiosis I contain a haploid amount of DNA.</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cells produced by meiosis I quickly enter meiosis II. These cells </a:t>
            </a:r>
            <a:r>
              <a:rPr lang="en-US" i="1" dirty="0" smtClean="0"/>
              <a:t>do not</a:t>
            </a:r>
            <a:r>
              <a:rPr lang="en-US" dirty="0" smtClean="0"/>
              <a:t> undergo DNA replication before entering meiosis II. The two cells that move from meiosis I into meiosis II are haploid—each have 23 replicated chromosomes, rather than the 46 that exist in cells entering both mitosis and meiosis I.</a:t>
            </a:r>
          </a:p>
          <a:p>
            <a:endParaRPr lang="en-US" dirty="0" smtClean="0"/>
          </a:p>
          <a:p>
            <a:r>
              <a:rPr lang="en-US" dirty="0" smtClean="0"/>
              <a:t>Meiotic division II occurs through the familiar phases from meiosis I and mitosis. To distinguish the phases, they are called prophase II, metaphase II, anaphase II, and </a:t>
            </a:r>
            <a:r>
              <a:rPr lang="en-US" dirty="0" err="1" smtClean="0"/>
              <a:t>telophase</a:t>
            </a:r>
            <a:r>
              <a:rPr lang="en-US" dirty="0" smtClean="0"/>
              <a:t> II. One important difference between the events of meiosis I and II is that no further genetic </a:t>
            </a:r>
            <a:r>
              <a:rPr lang="en-US" dirty="0" err="1" smtClean="0"/>
              <a:t>reassortment</a:t>
            </a:r>
            <a:r>
              <a:rPr lang="en-US" dirty="0" smtClean="0"/>
              <a:t> takes place during prophase II. As a result, prophase II is much shorter than prophase I. In fact, all of the phases of meiosis II proceed rapidly.</a:t>
            </a:r>
          </a:p>
          <a:p>
            <a:r>
              <a:rPr lang="en-US" dirty="0" smtClean="0"/>
              <a:t>During meiosis II, chromosomes align at the center of the cell in metaphase II exactly the way they do in mitotic metaphase. In anaphase II, the sister </a:t>
            </a:r>
            <a:r>
              <a:rPr lang="en-US" dirty="0" err="1" smtClean="0"/>
              <a:t>chromatids</a:t>
            </a:r>
            <a:r>
              <a:rPr lang="en-US" dirty="0" smtClean="0"/>
              <a:t> separate, once again in the same fashion as occurs in mitotic anaphase. The only difference is that since there was no second round of DNA replication; only one set of chromosomes exists. When the two cells split at the end of </a:t>
            </a:r>
            <a:r>
              <a:rPr lang="en-US" dirty="0" err="1" smtClean="0"/>
              <a:t>meioisis</a:t>
            </a:r>
            <a:r>
              <a:rPr lang="en-US" dirty="0" smtClean="0"/>
              <a:t> II, the result is four haploid cells.</a:t>
            </a:r>
          </a:p>
          <a:p>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Meiotic division II occurs through the familiar phases from meiosis I and mitosis. To distinguish the phases, they are called prophase II, metaphase II, anaphase II, and </a:t>
            </a:r>
            <a:r>
              <a:rPr lang="en-US" dirty="0" err="1" smtClean="0"/>
              <a:t>telophase</a:t>
            </a:r>
            <a:r>
              <a:rPr lang="en-US" dirty="0" smtClean="0"/>
              <a:t> II. One important difference between the events of meiosis I and II is that no further genetic </a:t>
            </a:r>
            <a:r>
              <a:rPr lang="en-US" dirty="0" err="1" smtClean="0"/>
              <a:t>reassortment</a:t>
            </a:r>
            <a:r>
              <a:rPr lang="en-US" dirty="0" smtClean="0"/>
              <a:t> takes place during prophase II. As a result, prophase II is much shorter than prophase I. In fact, all of the phases of meiosis II proceed rapidly.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the single-cell division of mitosis, meiosis involves two cellular divisions: meiosis I and meiosis II. Each stage of meiosis runs through the same five stages as discussed in mitosis. During the first round of division, two intermediate daughter cells are produced. By the end of the second round of meiotic division (meiosis II), the original diploid (2</a:t>
            </a:r>
            <a:r>
              <a:rPr lang="en-US" i="1" dirty="0" smtClean="0"/>
              <a:t>n</a:t>
            </a:r>
            <a:r>
              <a:rPr lang="en-US" dirty="0" smtClean="0"/>
              <a:t>) cell has become four haploid (</a:t>
            </a:r>
            <a:r>
              <a:rPr lang="en-US" i="1" dirty="0" err="1" smtClean="0"/>
              <a:t>n</a:t>
            </a:r>
            <a:r>
              <a:rPr lang="en-US" dirty="0" smtClean="0"/>
              <a:t>) daughter cells. </a:t>
            </a:r>
          </a:p>
          <a:p>
            <a:endParaRPr lang="en-US" dirty="0" smtClean="0"/>
          </a:p>
          <a:p>
            <a:r>
              <a:rPr lang="en-US" dirty="0" smtClean="0"/>
              <a:t>During meiosis II, chromosomes align at the center of the cell in metaphase II exactly the way they do in mitotic metaphase. In anaphase II, the sister </a:t>
            </a:r>
            <a:r>
              <a:rPr lang="en-US" dirty="0" err="1" smtClean="0"/>
              <a:t>chromatids</a:t>
            </a:r>
            <a:r>
              <a:rPr lang="en-US" dirty="0" smtClean="0"/>
              <a:t> separate, once again in the same fashion as occurs in mitotic anaphase. The only difference is that since there was no second round of DNA replication; only one set of chromosomes exists. When the two cells split at the end of </a:t>
            </a:r>
            <a:r>
              <a:rPr lang="en-US" dirty="0" err="1" smtClean="0"/>
              <a:t>meioisis</a:t>
            </a:r>
            <a:r>
              <a:rPr lang="en-US" dirty="0" smtClean="0"/>
              <a:t> II, the result is four haploid cells.</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sexual reproduction the father’s haploid sperm cell and the mother’s haploid ovum (egg) cell fuse to form a single-celled diploid </a:t>
            </a:r>
            <a:r>
              <a:rPr lang="en-US" b="1" dirty="0" smtClean="0"/>
              <a:t>zygote</a:t>
            </a:r>
            <a:r>
              <a:rPr lang="en-US" dirty="0" smtClean="0"/>
              <a:t> that then divides billions of times to form a whole individual. </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the four haploid cells, one cell is composed completely of a maternal homologue, another of a maternal homologue with a small segment of paternal DNA from crossover in meiosis I, another complete paternal homologue, and a final paternal homologue with a small segment of maternal DNA from crossover in meiosis I. These four haploid cells are the gametes, the sperm or egg cells, that fuse together in sexual reproduction to create new individuals.</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in mitosis, the cell undergoes DNA replication during this intermediate phase. After replication, the cell has a total of 46 chromosomes, each made up of two sister </a:t>
            </a:r>
            <a:r>
              <a:rPr lang="en-US" dirty="0" err="1" smtClean="0"/>
              <a:t>chromatids</a:t>
            </a:r>
            <a:r>
              <a:rPr lang="en-US" dirty="0" smtClean="0"/>
              <a:t> joined by a </a:t>
            </a:r>
            <a:r>
              <a:rPr lang="en-US" dirty="0" err="1" smtClean="0"/>
              <a:t>centromere</a:t>
            </a:r>
            <a:r>
              <a:rPr lang="en-US" dirty="0" smtClean="0"/>
              <a:t>. </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a:t>
            </a:r>
            <a:r>
              <a:rPr lang="en-US" dirty="0" err="1" smtClean="0"/>
              <a:t>www.youtube.com/watch?v</a:t>
            </a:r>
            <a:r>
              <a:rPr lang="en-US" dirty="0" smtClean="0"/>
              <a:t>=N5zFOScowqo </a:t>
            </a:r>
          </a:p>
          <a:p>
            <a:endParaRPr lang="en-US" dirty="0" smtClean="0"/>
          </a:p>
          <a:p>
            <a:r>
              <a:rPr lang="en-US" dirty="0" smtClean="0"/>
              <a:t>http://www.dnalc.org/resources/3d/DNAWrapBasic_withFX01.html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distinction between mitosis and meiosis occurs during this phase. In mitotic prophase, the double-stranded chromosomes line up individually along the spindle. But in meiotic prophase I, chromosomes line up along the spindle in homologous pairs. Then, in a process called </a:t>
            </a:r>
            <a:r>
              <a:rPr lang="en-US" b="1" dirty="0" err="1" smtClean="0"/>
              <a:t>synapsis</a:t>
            </a:r>
            <a:r>
              <a:rPr lang="en-US" dirty="0" smtClean="0"/>
              <a:t>, the homologous pairs actually join together and intertwine, forming a </a:t>
            </a:r>
            <a:r>
              <a:rPr lang="en-US" b="1" dirty="0" smtClean="0"/>
              <a:t>tetrad</a:t>
            </a:r>
            <a:r>
              <a:rPr lang="en-US" dirty="0" smtClean="0"/>
              <a:t> (two chromosomes of two </a:t>
            </a:r>
            <a:r>
              <a:rPr lang="en-US" dirty="0" err="1" smtClean="0"/>
              <a:t>chromatids</a:t>
            </a:r>
            <a:r>
              <a:rPr lang="en-US" dirty="0" smtClean="0"/>
              <a:t> each, or four total </a:t>
            </a:r>
            <a:r>
              <a:rPr lang="en-US" dirty="0" err="1" smtClean="0"/>
              <a:t>chromatids</a:t>
            </a:r>
            <a:r>
              <a:rPr lang="en-US" dirty="0" smtClean="0"/>
              <a:t>). Often this intertwining leads the </a:t>
            </a:r>
            <a:r>
              <a:rPr lang="en-US" dirty="0" err="1" smtClean="0"/>
              <a:t>chromatids</a:t>
            </a:r>
            <a:r>
              <a:rPr lang="en-US" dirty="0" smtClean="0"/>
              <a:t> of homologous chromosomes to actually exchange corresponding pieces of DNA, a process called </a:t>
            </a:r>
            <a:r>
              <a:rPr lang="en-US" b="1" dirty="0" smtClean="0"/>
              <a:t>crossing-over </a:t>
            </a:r>
            <a:r>
              <a:rPr lang="en-US" dirty="0" smtClean="0"/>
              <a:t>or genetic </a:t>
            </a:r>
            <a:r>
              <a:rPr lang="en-US" dirty="0" err="1" smtClean="0"/>
              <a:t>reassortment</a:t>
            </a:r>
            <a:r>
              <a:rPr lang="en-US" dirty="0" smtClean="0"/>
              <a:t>. Throughout prophase I, sister </a:t>
            </a:r>
            <a:r>
              <a:rPr lang="en-US" dirty="0" err="1" smtClean="0"/>
              <a:t>chromatids</a:t>
            </a:r>
            <a:r>
              <a:rPr lang="en-US" dirty="0" smtClean="0"/>
              <a:t> behave as a unit and are identical except for the region where crossover occurred. </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 sexual reproduction to take place, however, the parents first need to </a:t>
            </a:r>
            <a:r>
              <a:rPr lang="en-US" i="1" dirty="0" smtClean="0"/>
              <a:t>have</a:t>
            </a:r>
            <a:r>
              <a:rPr lang="en-US" dirty="0" smtClean="0"/>
              <a:t> haploid sperm or ova, also called </a:t>
            </a:r>
            <a:r>
              <a:rPr lang="en-US" b="1" dirty="0" smtClean="0"/>
              <a:t>sex cells</a:t>
            </a:r>
            <a:r>
              <a:rPr lang="en-US" dirty="0" smtClean="0"/>
              <a:t>, </a:t>
            </a:r>
            <a:r>
              <a:rPr lang="en-US" b="1" dirty="0" smtClean="0"/>
              <a:t>germ cells</a:t>
            </a:r>
            <a:r>
              <a:rPr lang="en-US" dirty="0" smtClean="0"/>
              <a:t>, or </a:t>
            </a:r>
            <a:r>
              <a:rPr lang="en-US" b="1" dirty="0" smtClean="0"/>
              <a:t>gametes</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distinction between mitosis and meiosis occurs during this phase. In mitotic prophase, the double-stranded chromosomes line up individually along the spindle. But in meiotic prophase I, chromosomes line up along the spindle in homologous pairs. Then, in a process called </a:t>
            </a:r>
            <a:r>
              <a:rPr lang="en-US" b="1" dirty="0" err="1" smtClean="0"/>
              <a:t>synapsis</a:t>
            </a:r>
            <a:r>
              <a:rPr lang="en-US" dirty="0" smtClean="0"/>
              <a:t>, the homologous pairs actually join together and intertwine, forming a </a:t>
            </a:r>
            <a:r>
              <a:rPr lang="en-US" b="1" dirty="0" smtClean="0"/>
              <a:t>tetrad</a:t>
            </a:r>
            <a:r>
              <a:rPr lang="en-US" dirty="0" smtClean="0"/>
              <a:t> (two chromosomes of two </a:t>
            </a:r>
            <a:r>
              <a:rPr lang="en-US" dirty="0" err="1" smtClean="0"/>
              <a:t>chromatids</a:t>
            </a:r>
            <a:r>
              <a:rPr lang="en-US" dirty="0" smtClean="0"/>
              <a:t> each, or four total </a:t>
            </a:r>
            <a:r>
              <a:rPr lang="en-US" dirty="0" err="1" smtClean="0"/>
              <a:t>chromatids</a:t>
            </a:r>
            <a:r>
              <a:rPr lang="en-US" dirty="0" smtClean="0"/>
              <a:t>). Often this intertwining leads the </a:t>
            </a:r>
            <a:r>
              <a:rPr lang="en-US" dirty="0" err="1" smtClean="0"/>
              <a:t>chromatids</a:t>
            </a:r>
            <a:r>
              <a:rPr lang="en-US" dirty="0" smtClean="0"/>
              <a:t> of homologous chromosomes to actually exchange corresponding pieces of DNA, a process called </a:t>
            </a:r>
            <a:r>
              <a:rPr lang="en-US" b="1" dirty="0" smtClean="0"/>
              <a:t>crossing-over </a:t>
            </a:r>
            <a:r>
              <a:rPr lang="en-US" dirty="0" smtClean="0"/>
              <a:t>or genetic </a:t>
            </a:r>
            <a:r>
              <a:rPr lang="en-US" dirty="0" err="1" smtClean="0"/>
              <a:t>reassortment</a:t>
            </a:r>
            <a:r>
              <a:rPr lang="en-US" dirty="0" smtClean="0"/>
              <a:t>. Throughout prophase I, sister </a:t>
            </a:r>
            <a:r>
              <a:rPr lang="en-US" dirty="0" err="1" smtClean="0"/>
              <a:t>chromatids</a:t>
            </a:r>
            <a:r>
              <a:rPr lang="en-US" dirty="0" smtClean="0"/>
              <a:t> behave as a unit and are identical except for the region where crossover occurred. </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prophase I, the meiotic cell enters metaphase I. During this phase, the nuclear membrane breaks down, allowing microtubules access to the chromosomes. Still joined at their crossover regions in tetrads, the homologous pairs of chromosomes, with one maternal and one paternal chromosome in each pair, align at the center of the cell via microtubules, as in mitotic metaphase. The pairs align in random order.</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Anaphase I differs slightly from its mitotic counterpart. In mitotic anaphase, sister </a:t>
            </a:r>
            <a:r>
              <a:rPr lang="en-US" dirty="0" err="1" smtClean="0"/>
              <a:t>chromatids</a:t>
            </a:r>
            <a:r>
              <a:rPr lang="en-US" dirty="0" smtClean="0"/>
              <a:t> split at their </a:t>
            </a:r>
            <a:r>
              <a:rPr lang="en-US" dirty="0" err="1" smtClean="0"/>
              <a:t>centromeres</a:t>
            </a:r>
            <a:r>
              <a:rPr lang="en-US" dirty="0" smtClean="0"/>
              <a:t> and are pulled apart toward opposite poles. In contrast, during anaphase I, the </a:t>
            </a:r>
            <a:r>
              <a:rPr lang="en-US" dirty="0" err="1" smtClean="0"/>
              <a:t>centromeres</a:t>
            </a:r>
            <a:r>
              <a:rPr lang="en-US" dirty="0" smtClean="0"/>
              <a:t> do not split: the entire maternal chromosome of a homologous pair is pulled to one end, and the paternal chromosome is pulled to the other end.</a:t>
            </a:r>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a:t>
            </a:r>
            <a:r>
              <a:rPr lang="en-US" dirty="0" err="1" smtClean="0"/>
              <a:t>telophase</a:t>
            </a:r>
            <a:r>
              <a:rPr lang="en-US" dirty="0" smtClean="0"/>
              <a:t> I, the chromosomes arrive at separate poles and </a:t>
            </a:r>
            <a:r>
              <a:rPr lang="en-US" dirty="0" err="1" smtClean="0"/>
              <a:t>decondense</a:t>
            </a:r>
            <a:r>
              <a:rPr lang="en-US" dirty="0" smtClean="0"/>
              <a:t>. Nuclear membranes re-form around them. The cell physically divides, as in mitotic </a:t>
            </a:r>
            <a:r>
              <a:rPr lang="en-US" dirty="0" err="1" smtClean="0"/>
              <a:t>cytokinesis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89FADFE-E932-B74B-9E17-E8E9353DF6C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7E39C-4DEA-F444-9530-ACAFE998A12D}" type="datetimeFigureOut">
              <a:rPr lang="en-US" smtClean="0"/>
              <a:pPr/>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7E39C-4DEA-F444-9530-ACAFE998A12D}" type="datetimeFigureOut">
              <a:rPr lang="en-US" smtClean="0"/>
              <a:pPr/>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7E39C-4DEA-F444-9530-ACAFE998A12D}" type="datetimeFigureOut">
              <a:rPr lang="en-US" smtClean="0"/>
              <a:pPr/>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7E39C-4DEA-F444-9530-ACAFE998A12D}" type="datetimeFigureOut">
              <a:rPr lang="en-US" smtClean="0"/>
              <a:pPr/>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67E39C-4DEA-F444-9530-ACAFE998A12D}" type="datetimeFigureOut">
              <a:rPr lang="en-US" smtClean="0"/>
              <a:pPr/>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7E39C-4DEA-F444-9530-ACAFE998A12D}" type="datetimeFigureOut">
              <a:rPr lang="en-US" smtClean="0"/>
              <a:pPr/>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7E39C-4DEA-F444-9530-ACAFE998A12D}" type="datetimeFigureOut">
              <a:rPr lang="en-US" smtClean="0"/>
              <a:pPr/>
              <a:t>9/1/15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7E39C-4DEA-F444-9530-ACAFE998A12D}" type="datetimeFigureOut">
              <a:rPr lang="en-US" smtClean="0"/>
              <a:pPr/>
              <a:t>9/1/15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7E39C-4DEA-F444-9530-ACAFE998A12D}" type="datetimeFigureOut">
              <a:rPr lang="en-US" smtClean="0"/>
              <a:pPr/>
              <a:t>9/1/15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7E39C-4DEA-F444-9530-ACAFE998A12D}" type="datetimeFigureOut">
              <a:rPr lang="en-US" smtClean="0"/>
              <a:pPr/>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7E39C-4DEA-F444-9530-ACAFE998A12D}" type="datetimeFigureOut">
              <a:rPr lang="en-US" smtClean="0"/>
              <a:pPr/>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6EA2-B29D-E74C-8056-F897F11ECB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7E39C-4DEA-F444-9530-ACAFE998A12D}" type="datetimeFigureOut">
              <a:rPr lang="en-US" smtClean="0"/>
              <a:pPr/>
              <a:t>9/1/15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76EA2-B29D-E74C-8056-F897F11ECB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dnalc.org/resources/3d/DNAWrapBasic_withFX01.html" TargetMode="External"/><Relationship Id="rId5" Type="http://schemas.openxmlformats.org/officeDocument/2006/relationships/hyperlink" Target="https://www.youtube.com/watch?v=N5zFOScowqo"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49759" y="1600200"/>
            <a:ext cx="7118163" cy="44720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cell that has both sets of homologous chromosomes is </a:t>
            </a:r>
            <a:r>
              <a:rPr lang="en-US" b="1" dirty="0" smtClean="0"/>
              <a:t>diploid,</a:t>
            </a:r>
            <a:r>
              <a:rPr lang="en-US" dirty="0" smtClean="0"/>
              <a:t> which means “two sets.”  </a:t>
            </a:r>
          </a:p>
          <a:p>
            <a:pPr lvl="3">
              <a:buNone/>
            </a:pPr>
            <a:r>
              <a:rPr lang="en-US" b="1" dirty="0" smtClean="0"/>
              <a:t>			</a:t>
            </a:r>
            <a:r>
              <a:rPr lang="en-US" sz="2800" b="1" dirty="0" smtClean="0"/>
              <a:t>	2N</a:t>
            </a:r>
          </a:p>
          <a:p>
            <a:r>
              <a:rPr lang="en-US" dirty="0" smtClean="0"/>
              <a:t>The gametes, reproductive cells, only have a single set of chromosomes, called </a:t>
            </a:r>
            <a:r>
              <a:rPr lang="en-US" b="1" dirty="0" smtClean="0"/>
              <a:t>haploid</a:t>
            </a:r>
            <a:r>
              <a:rPr lang="en-US" dirty="0" smtClean="0"/>
              <a:t>.  Means “one set.”</a:t>
            </a:r>
          </a:p>
          <a:p>
            <a:pPr lvl="6">
              <a:buNone/>
            </a:pPr>
            <a:r>
              <a:rPr lang="en-US" sz="2800" b="1" dirty="0" smtClean="0"/>
              <a:t>N (humans, N=23)</a:t>
            </a:r>
          </a:p>
          <a:p>
            <a:pPr lvl="6">
              <a:buNone/>
            </a:pPr>
            <a:r>
              <a:rPr lang="en-US" sz="2800" b="1" dirty="0" smtClean="0"/>
              <a:t>    (Fruit Flies, N=4)</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Meiosis… </a:t>
            </a:r>
            <a:endParaRPr lang="en-US" dirty="0"/>
          </a:p>
        </p:txBody>
      </p:sp>
      <p:sp>
        <p:nvSpPr>
          <p:cNvPr id="3" name="Content Placeholder 2"/>
          <p:cNvSpPr>
            <a:spLocks noGrp="1"/>
          </p:cNvSpPr>
          <p:nvPr>
            <p:ph idx="1"/>
          </p:nvPr>
        </p:nvSpPr>
        <p:spPr>
          <a:xfrm>
            <a:off x="457200" y="1131674"/>
            <a:ext cx="8229600" cy="5425630"/>
          </a:xfrm>
        </p:spPr>
        <p:txBody>
          <a:bodyPr/>
          <a:lstStyle/>
          <a:p>
            <a:pPr>
              <a:buNone/>
            </a:pPr>
            <a:r>
              <a:rPr lang="en-US" b="1" dirty="0" smtClean="0"/>
              <a:t>Prophase 1</a:t>
            </a:r>
          </a:p>
          <a:p>
            <a:pPr>
              <a:buNone/>
            </a:pPr>
            <a:endParaRPr lang="en-US" sz="800" dirty="0" smtClean="0">
              <a:latin typeface="Calibri (Body)"/>
              <a:cs typeface="Calibri (Body)"/>
            </a:endParaRPr>
          </a:p>
          <a:p>
            <a:pPr>
              <a:buNone/>
            </a:pPr>
            <a:r>
              <a:rPr lang="en-US" dirty="0" smtClean="0"/>
              <a:t>Each chromosome pairs with its corresponding </a:t>
            </a:r>
            <a:r>
              <a:rPr lang="en-US" b="1" dirty="0" smtClean="0"/>
              <a:t>homologous</a:t>
            </a:r>
            <a:r>
              <a:rPr lang="en-US" dirty="0" smtClean="0"/>
              <a:t> chromosome to form a </a:t>
            </a:r>
            <a:r>
              <a:rPr lang="en-US" b="1" dirty="0" smtClean="0"/>
              <a:t>tetrad</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lgn="ctr">
              <a:buNone/>
            </a:pPr>
            <a:r>
              <a:rPr lang="en-US" dirty="0" smtClean="0"/>
              <a:t>This is where </a:t>
            </a:r>
            <a:r>
              <a:rPr lang="en-US" b="1" dirty="0" smtClean="0"/>
              <a:t>crossing - over </a:t>
            </a:r>
            <a:r>
              <a:rPr lang="en-US" dirty="0" smtClean="0"/>
              <a:t>occurs.</a:t>
            </a:r>
          </a:p>
          <a:p>
            <a:pPr>
              <a:buNone/>
            </a:pPr>
            <a:endParaRPr lang="en-US" dirty="0"/>
          </a:p>
        </p:txBody>
      </p:sp>
      <p:pic>
        <p:nvPicPr>
          <p:cNvPr id="4" name="Picture 3"/>
          <p:cNvPicPr>
            <a:picLocks noChangeAspect="1"/>
          </p:cNvPicPr>
          <p:nvPr/>
        </p:nvPicPr>
        <p:blipFill>
          <a:blip r:embed="rId3"/>
          <a:stretch>
            <a:fillRect/>
          </a:stretch>
        </p:blipFill>
        <p:spPr>
          <a:xfrm>
            <a:off x="2723354" y="2899548"/>
            <a:ext cx="3182411" cy="275808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53742" y="1181932"/>
            <a:ext cx="3992079" cy="53227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651"/>
            <a:ext cx="8229600" cy="4525963"/>
          </a:xfrm>
        </p:spPr>
        <p:txBody>
          <a:bodyPr/>
          <a:lstStyle/>
          <a:p>
            <a:pPr>
              <a:buNone/>
            </a:pPr>
            <a:r>
              <a:rPr lang="en-US" dirty="0" smtClean="0"/>
              <a:t>When homologous chromosomes pair up, they sometimes exchange portions of their </a:t>
            </a:r>
            <a:r>
              <a:rPr lang="en-US" dirty="0" err="1" smtClean="0"/>
              <a:t>chromatids</a:t>
            </a:r>
            <a:r>
              <a:rPr lang="en-US" dirty="0" smtClean="0"/>
              <a:t> in a process called </a:t>
            </a:r>
            <a:r>
              <a:rPr lang="en-US" b="1" dirty="0" smtClean="0"/>
              <a:t>Crossing-over</a:t>
            </a:r>
            <a:r>
              <a:rPr lang="en-US" dirty="0" smtClean="0"/>
              <a:t>,</a:t>
            </a:r>
          </a:p>
          <a:p>
            <a:pPr>
              <a:buNone/>
            </a:pPr>
            <a:endParaRPr lang="en-US" sz="1200" dirty="0" smtClean="0"/>
          </a:p>
          <a:p>
            <a:pPr>
              <a:buNone/>
            </a:pPr>
            <a:r>
              <a:rPr lang="en-US" dirty="0" smtClean="0"/>
              <a:t>		*  This produces new combinations of alleles in the gametes.  </a:t>
            </a:r>
            <a:endParaRPr lang="en-US" dirty="0"/>
          </a:p>
        </p:txBody>
      </p:sp>
      <p:pic>
        <p:nvPicPr>
          <p:cNvPr id="4" name="Picture 3"/>
          <p:cNvPicPr>
            <a:picLocks noChangeAspect="1"/>
          </p:cNvPicPr>
          <p:nvPr/>
        </p:nvPicPr>
        <p:blipFill>
          <a:blip r:embed="rId2"/>
          <a:stretch>
            <a:fillRect/>
          </a:stretch>
        </p:blipFill>
        <p:spPr>
          <a:xfrm>
            <a:off x="3533063" y="3374314"/>
            <a:ext cx="4565009" cy="330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036"/>
            <a:ext cx="8229600" cy="4525963"/>
          </a:xfrm>
        </p:spPr>
        <p:txBody>
          <a:bodyPr/>
          <a:lstStyle/>
          <a:p>
            <a:pPr>
              <a:buNone/>
            </a:pPr>
            <a:r>
              <a:rPr lang="en-US" b="1" dirty="0" smtClean="0"/>
              <a:t>Metaphase 1</a:t>
            </a:r>
          </a:p>
          <a:p>
            <a:pPr>
              <a:buNone/>
            </a:pPr>
            <a:endParaRPr lang="en-US" sz="1600" b="1" dirty="0" smtClean="0"/>
          </a:p>
          <a:p>
            <a:pPr>
              <a:buNone/>
            </a:pPr>
            <a:r>
              <a:rPr lang="en-US" dirty="0" smtClean="0"/>
              <a:t>Spindle Fibers attach to the chromosomes.  </a:t>
            </a:r>
            <a:endParaRPr lang="en-US" dirty="0"/>
          </a:p>
        </p:txBody>
      </p:sp>
      <p:pic>
        <p:nvPicPr>
          <p:cNvPr id="4" name="Picture 3"/>
          <p:cNvPicPr>
            <a:picLocks noChangeAspect="1"/>
          </p:cNvPicPr>
          <p:nvPr/>
        </p:nvPicPr>
        <p:blipFill>
          <a:blip r:embed="rId3"/>
          <a:stretch>
            <a:fillRect/>
          </a:stretch>
        </p:blipFill>
        <p:spPr>
          <a:xfrm>
            <a:off x="2344197" y="2723052"/>
            <a:ext cx="4089870" cy="38342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651"/>
            <a:ext cx="8229600" cy="4525963"/>
          </a:xfrm>
        </p:spPr>
        <p:txBody>
          <a:bodyPr/>
          <a:lstStyle/>
          <a:p>
            <a:pPr>
              <a:buNone/>
            </a:pPr>
            <a:r>
              <a:rPr lang="en-US" b="1" dirty="0" smtClean="0"/>
              <a:t>Anaphase 1</a:t>
            </a:r>
          </a:p>
          <a:p>
            <a:pPr>
              <a:buNone/>
            </a:pPr>
            <a:endParaRPr lang="en-US" sz="1200" b="1" dirty="0" smtClean="0"/>
          </a:p>
          <a:p>
            <a:pPr>
              <a:buNone/>
            </a:pPr>
            <a:r>
              <a:rPr lang="en-US" dirty="0" smtClean="0"/>
              <a:t>The fibers pull the homologous chromosomes toward opposite ends of the cell.</a:t>
            </a:r>
          </a:p>
        </p:txBody>
      </p:sp>
      <p:pic>
        <p:nvPicPr>
          <p:cNvPr id="5" name="Picture 4"/>
          <p:cNvPicPr>
            <a:picLocks noChangeAspect="1"/>
          </p:cNvPicPr>
          <p:nvPr/>
        </p:nvPicPr>
        <p:blipFill>
          <a:blip r:embed="rId3"/>
          <a:stretch>
            <a:fillRect/>
          </a:stretch>
        </p:blipFill>
        <p:spPr>
          <a:xfrm>
            <a:off x="2754204" y="2665111"/>
            <a:ext cx="3425247" cy="33661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3513"/>
            <a:ext cx="8229600" cy="4525963"/>
          </a:xfrm>
        </p:spPr>
        <p:txBody>
          <a:bodyPr/>
          <a:lstStyle/>
          <a:p>
            <a:pPr>
              <a:buNone/>
            </a:pPr>
            <a:r>
              <a:rPr lang="en-US" b="1" dirty="0" err="1" smtClean="0"/>
              <a:t>Telophase</a:t>
            </a:r>
            <a:r>
              <a:rPr lang="en-US" b="1" dirty="0" smtClean="0"/>
              <a:t> 1 and </a:t>
            </a:r>
            <a:r>
              <a:rPr lang="en-US" b="1" dirty="0" err="1" smtClean="0"/>
              <a:t>cytokinesis</a:t>
            </a:r>
            <a:endParaRPr lang="en-US" b="1" dirty="0" smtClean="0"/>
          </a:p>
          <a:p>
            <a:pPr>
              <a:buNone/>
            </a:pPr>
            <a:endParaRPr lang="en-US" sz="1400" b="1" dirty="0" smtClean="0"/>
          </a:p>
          <a:p>
            <a:pPr>
              <a:buNone/>
            </a:pPr>
            <a:r>
              <a:rPr lang="en-US" dirty="0" smtClean="0"/>
              <a:t>Nuclear membranes form and the cell separates into two cells.</a:t>
            </a:r>
            <a:endParaRPr lang="en-US" dirty="0"/>
          </a:p>
        </p:txBody>
      </p:sp>
      <p:pic>
        <p:nvPicPr>
          <p:cNvPr id="4" name="Picture 3"/>
          <p:cNvPicPr>
            <a:picLocks noChangeAspect="1"/>
          </p:cNvPicPr>
          <p:nvPr/>
        </p:nvPicPr>
        <p:blipFill>
          <a:blip r:embed="rId3"/>
          <a:stretch>
            <a:fillRect/>
          </a:stretch>
        </p:blipFill>
        <p:spPr>
          <a:xfrm>
            <a:off x="2500701" y="3027100"/>
            <a:ext cx="3847133" cy="38309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66045" y="1289865"/>
            <a:ext cx="6451600" cy="4673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665119" cy="1143000"/>
          </a:xfrm>
        </p:spPr>
        <p:txBody>
          <a:bodyPr/>
          <a:lstStyle/>
          <a:p>
            <a:r>
              <a:rPr lang="en-US" dirty="0" smtClean="0"/>
              <a:t>Meiosis 2</a:t>
            </a:r>
            <a:endParaRPr lang="en-US" dirty="0"/>
          </a:p>
        </p:txBody>
      </p:sp>
      <p:pic>
        <p:nvPicPr>
          <p:cNvPr id="5" name="Picture 4"/>
          <p:cNvPicPr>
            <a:picLocks noChangeAspect="1"/>
          </p:cNvPicPr>
          <p:nvPr/>
        </p:nvPicPr>
        <p:blipFill>
          <a:blip r:embed="rId3"/>
          <a:srcRect t="7594"/>
          <a:stretch>
            <a:fillRect/>
          </a:stretch>
        </p:blipFill>
        <p:spPr>
          <a:xfrm>
            <a:off x="298127" y="1417638"/>
            <a:ext cx="8621313" cy="46524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69201" y="599106"/>
            <a:ext cx="7394056" cy="55270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51083" y="2054601"/>
            <a:ext cx="5359400" cy="3581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92513" y="0"/>
            <a:ext cx="5377598" cy="681667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Gametes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37554" y="2430591"/>
            <a:ext cx="5272485" cy="32953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99049" y="274638"/>
            <a:ext cx="8603170" cy="628360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number of chromosomes is reduced to half between meiosis 1 and 2 because replication does not re-occur at meiosis 2.</a:t>
            </a:r>
          </a:p>
          <a:p>
            <a:endParaRPr lang="en-US" sz="1800" dirty="0" smtClean="0"/>
          </a:p>
          <a:p>
            <a:r>
              <a:rPr lang="en-US" dirty="0" smtClean="0"/>
              <a:t>Meiosis results in </a:t>
            </a:r>
            <a:r>
              <a:rPr lang="en-US" b="1" dirty="0" smtClean="0"/>
              <a:t>4 haploid (N) daughter cells</a:t>
            </a:r>
            <a:r>
              <a:rPr lang="en-US" dirty="0" smtClean="0"/>
              <a:t>.</a:t>
            </a:r>
          </a:p>
          <a:p>
            <a:pPr lvl="2">
              <a:buNone/>
            </a:pPr>
            <a:endParaRPr lang="en-US" sz="1200" dirty="0" smtClean="0"/>
          </a:p>
          <a:p>
            <a:pPr lvl="2"/>
            <a:r>
              <a:rPr lang="en-US" sz="2800" dirty="0" smtClean="0"/>
              <a:t>Compared to mitosis which results in: 2 diploid cells</a:t>
            </a:r>
            <a:r>
              <a:rPr lang="en-US" dirty="0" smtClean="0"/>
              <a:t>.    </a:t>
            </a:r>
            <a:endParaRPr lang="en-US" dirty="0"/>
          </a:p>
        </p:txBody>
      </p:sp>
      <p:pic>
        <p:nvPicPr>
          <p:cNvPr id="5" name="Picture 4"/>
          <p:cNvPicPr>
            <a:picLocks noChangeAspect="1"/>
          </p:cNvPicPr>
          <p:nvPr/>
        </p:nvPicPr>
        <p:blipFill>
          <a:blip r:embed="rId3"/>
          <a:srcRect l="69798"/>
          <a:stretch>
            <a:fillRect/>
          </a:stretch>
        </p:blipFill>
        <p:spPr>
          <a:xfrm rot="5400000">
            <a:off x="4958216" y="4101770"/>
            <a:ext cx="1564963" cy="3568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Interphase</a:t>
            </a:r>
            <a:r>
              <a:rPr lang="en-US" dirty="0" smtClean="0"/>
              <a:t> 1</a:t>
            </a:r>
            <a:endParaRPr lang="en-US" dirty="0"/>
          </a:p>
        </p:txBody>
      </p:sp>
      <p:sp>
        <p:nvSpPr>
          <p:cNvPr id="3" name="Content Placeholder 2"/>
          <p:cNvSpPr>
            <a:spLocks noGrp="1"/>
          </p:cNvSpPr>
          <p:nvPr>
            <p:ph idx="1"/>
          </p:nvPr>
        </p:nvSpPr>
        <p:spPr/>
        <p:txBody>
          <a:bodyPr/>
          <a:lstStyle/>
          <a:p>
            <a:r>
              <a:rPr lang="en-US" dirty="0" smtClean="0"/>
              <a:t>Cells undergo a round of DNA replication, forming duplicate chromosomes.</a:t>
            </a:r>
            <a:endParaRPr lang="en-US" dirty="0"/>
          </a:p>
        </p:txBody>
      </p:sp>
      <p:pic>
        <p:nvPicPr>
          <p:cNvPr id="4" name="Picture 3"/>
          <p:cNvPicPr>
            <a:picLocks noChangeAspect="1"/>
          </p:cNvPicPr>
          <p:nvPr/>
        </p:nvPicPr>
        <p:blipFill>
          <a:blip r:embed="rId3"/>
          <a:stretch>
            <a:fillRect/>
          </a:stretch>
        </p:blipFill>
        <p:spPr>
          <a:xfrm>
            <a:off x="2019551" y="2894005"/>
            <a:ext cx="4836774" cy="323215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pic>
        <p:nvPicPr>
          <p:cNvPr id="4" name="Picture 3"/>
          <p:cNvPicPr>
            <a:picLocks noChangeAspect="1"/>
          </p:cNvPicPr>
          <p:nvPr/>
        </p:nvPicPr>
        <p:blipFill>
          <a:blip r:embed="rId2"/>
          <a:stretch>
            <a:fillRect/>
          </a:stretch>
        </p:blipFill>
        <p:spPr>
          <a:xfrm>
            <a:off x="3206091" y="1600200"/>
            <a:ext cx="3632825" cy="45373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6871" y="274638"/>
            <a:ext cx="8229600" cy="1143000"/>
          </a:xfrm>
        </p:spPr>
        <p:txBody>
          <a:bodyPr/>
          <a:lstStyle/>
          <a:p>
            <a:r>
              <a:rPr lang="en-US" dirty="0" smtClean="0"/>
              <a:t>V</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606517" y="178811"/>
            <a:ext cx="5723291" cy="6679189"/>
          </a:xfrm>
          <a:prstGeom prst="rect">
            <a:avLst/>
          </a:prstGeom>
        </p:spPr>
      </p:pic>
      <p:sp>
        <p:nvSpPr>
          <p:cNvPr id="5" name="TextBox 4"/>
          <p:cNvSpPr txBox="1"/>
          <p:nvPr/>
        </p:nvSpPr>
        <p:spPr>
          <a:xfrm>
            <a:off x="-691537" y="6362866"/>
            <a:ext cx="184666" cy="369332"/>
          </a:xfrm>
          <a:prstGeom prst="rect">
            <a:avLst/>
          </a:prstGeom>
          <a:noFill/>
        </p:spPr>
        <p:txBody>
          <a:bodyPr wrap="none" rtlCol="0">
            <a:spAutoFit/>
          </a:bodyPr>
          <a:lstStyle/>
          <a:p>
            <a:endParaRPr lang="en-US"/>
          </a:p>
        </p:txBody>
      </p:sp>
      <p:sp>
        <p:nvSpPr>
          <p:cNvPr id="8" name="TextBox 7"/>
          <p:cNvSpPr txBox="1"/>
          <p:nvPr/>
        </p:nvSpPr>
        <p:spPr>
          <a:xfrm>
            <a:off x="640865" y="477685"/>
            <a:ext cx="2120687" cy="461665"/>
          </a:xfrm>
          <a:prstGeom prst="rect">
            <a:avLst/>
          </a:prstGeom>
          <a:noFill/>
        </p:spPr>
        <p:txBody>
          <a:bodyPr wrap="square" rtlCol="0">
            <a:spAutoFit/>
          </a:bodyPr>
          <a:lstStyle/>
          <a:p>
            <a:r>
              <a:rPr lang="en-US" sz="2400" dirty="0" err="1" smtClean="0">
                <a:solidFill>
                  <a:srgbClr val="000000"/>
                </a:solidFill>
                <a:hlinkClick r:id="rId4"/>
              </a:rPr>
              <a:t>Supercoiling</a:t>
            </a:r>
            <a:endParaRPr lang="en-US" sz="2400" dirty="0">
              <a:solidFill>
                <a:srgbClr val="000000"/>
              </a:solidFill>
            </a:endParaRPr>
          </a:p>
        </p:txBody>
      </p:sp>
      <p:sp>
        <p:nvSpPr>
          <p:cNvPr id="9" name="TextBox 8"/>
          <p:cNvSpPr txBox="1"/>
          <p:nvPr/>
        </p:nvSpPr>
        <p:spPr>
          <a:xfrm>
            <a:off x="7114998" y="5091435"/>
            <a:ext cx="1571802" cy="369332"/>
          </a:xfrm>
          <a:prstGeom prst="rect">
            <a:avLst/>
          </a:prstGeom>
          <a:noFill/>
        </p:spPr>
        <p:txBody>
          <a:bodyPr wrap="none" rtlCol="0">
            <a:spAutoFit/>
          </a:bodyPr>
          <a:lstStyle/>
          <a:p>
            <a:r>
              <a:rPr lang="en-US" dirty="0" smtClean="0">
                <a:hlinkClick r:id="rId5"/>
              </a:rPr>
              <a:t>DNA Wrapping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t>Meiosis </a:t>
            </a:r>
            <a:r>
              <a:rPr lang="en-US" dirty="0" smtClean="0"/>
              <a:t>is a process of cell division in which the number of chromosomes per cell is cut in half.</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84916" y="274638"/>
            <a:ext cx="4354878" cy="61579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1</a:t>
            </a:r>
            <a:endParaRPr lang="en-US" dirty="0"/>
          </a:p>
        </p:txBody>
      </p:sp>
      <p:sp>
        <p:nvSpPr>
          <p:cNvPr id="3" name="Content Placeholder 2"/>
          <p:cNvSpPr>
            <a:spLocks noGrp="1"/>
          </p:cNvSpPr>
          <p:nvPr>
            <p:ph idx="1"/>
          </p:nvPr>
        </p:nvSpPr>
        <p:spPr>
          <a:xfrm>
            <a:off x="457200" y="1127918"/>
            <a:ext cx="8229600" cy="4525963"/>
          </a:xfrm>
        </p:spPr>
        <p:txBody>
          <a:bodyPr/>
          <a:lstStyle/>
          <a:p>
            <a:pPr>
              <a:buNone/>
            </a:pPr>
            <a:r>
              <a:rPr lang="en-US" b="1" dirty="0" smtClean="0"/>
              <a:t>Prophase 1</a:t>
            </a:r>
          </a:p>
          <a:p>
            <a:pPr>
              <a:buNone/>
            </a:pPr>
            <a:endParaRPr lang="en-US" sz="1200" dirty="0" smtClean="0">
              <a:latin typeface="Calibri (Body)"/>
              <a:cs typeface="Calibri (Body)"/>
            </a:endParaRPr>
          </a:p>
          <a:p>
            <a:pPr>
              <a:buNone/>
            </a:pPr>
            <a:r>
              <a:rPr lang="en-US" dirty="0" smtClean="0"/>
              <a:t>Each chromosome pairs with its corresponding </a:t>
            </a:r>
            <a:r>
              <a:rPr lang="en-US" b="1" dirty="0" smtClean="0"/>
              <a:t>homologous</a:t>
            </a:r>
            <a:r>
              <a:rPr lang="en-US" dirty="0" smtClean="0"/>
              <a:t> chromosome to form a </a:t>
            </a:r>
            <a:r>
              <a:rPr lang="en-US" b="1" dirty="0" smtClean="0"/>
              <a:t>tetrad.</a:t>
            </a:r>
            <a:endParaRPr lang="en-US" b="1" dirty="0"/>
          </a:p>
        </p:txBody>
      </p:sp>
      <p:pic>
        <p:nvPicPr>
          <p:cNvPr id="4" name="Picture 3"/>
          <p:cNvPicPr>
            <a:picLocks noChangeAspect="1"/>
          </p:cNvPicPr>
          <p:nvPr/>
        </p:nvPicPr>
        <p:blipFill>
          <a:blip r:embed="rId3"/>
          <a:stretch>
            <a:fillRect/>
          </a:stretch>
        </p:blipFill>
        <p:spPr>
          <a:xfrm>
            <a:off x="2493896" y="3073414"/>
            <a:ext cx="4000500" cy="3467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72256"/>
            <a:ext cx="8229600" cy="4525963"/>
          </a:xfrm>
        </p:spPr>
        <p:txBody>
          <a:bodyPr/>
          <a:lstStyle/>
          <a:p>
            <a:r>
              <a:rPr lang="en-US" b="1" dirty="0" smtClean="0"/>
              <a:t>Homologous pair </a:t>
            </a:r>
            <a:r>
              <a:rPr lang="en-US" dirty="0" smtClean="0"/>
              <a:t>– each of the chromosomes that came from the female parent pairs with chromosomes that came from the male parent.</a:t>
            </a:r>
            <a:endParaRPr lang="en-US" dirty="0"/>
          </a:p>
        </p:txBody>
      </p:sp>
      <p:pic>
        <p:nvPicPr>
          <p:cNvPr id="4" name="Picture 3"/>
          <p:cNvPicPr>
            <a:picLocks noChangeAspect="1"/>
          </p:cNvPicPr>
          <p:nvPr/>
        </p:nvPicPr>
        <p:blipFill>
          <a:blip r:embed="rId2"/>
          <a:stretch>
            <a:fillRect/>
          </a:stretch>
        </p:blipFill>
        <p:spPr>
          <a:xfrm>
            <a:off x="2493896" y="3073414"/>
            <a:ext cx="4000500" cy="3467100"/>
          </a:xfrm>
          <a:prstGeom prst="rect">
            <a:avLst/>
          </a:prstGeom>
        </p:spPr>
      </p:pic>
      <p:sp>
        <p:nvSpPr>
          <p:cNvPr id="5" name="TextBox 4"/>
          <p:cNvSpPr txBox="1"/>
          <p:nvPr/>
        </p:nvSpPr>
        <p:spPr>
          <a:xfrm>
            <a:off x="6326000" y="4347114"/>
            <a:ext cx="2360800" cy="461665"/>
          </a:xfrm>
          <a:prstGeom prst="rect">
            <a:avLst/>
          </a:prstGeom>
          <a:noFill/>
        </p:spPr>
        <p:txBody>
          <a:bodyPr wrap="square" rtlCol="0">
            <a:spAutoFit/>
          </a:bodyPr>
          <a:lstStyle/>
          <a:p>
            <a:r>
              <a:rPr lang="en-US" sz="2400" b="1" dirty="0" smtClean="0"/>
              <a:t>Called a tetrad</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58466</TotalTime>
  <Words>1599</Words>
  <Application>Microsoft Macintosh PowerPoint</Application>
  <PresentationFormat>On-screen Show (4:3)</PresentationFormat>
  <Paragraphs>86</Paragraphs>
  <Slides>23</Slides>
  <Notes>15</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Meiosis</vt:lpstr>
      <vt:lpstr>Slide 2</vt:lpstr>
      <vt:lpstr>Interphase 1</vt:lpstr>
      <vt:lpstr>Review</vt:lpstr>
      <vt:lpstr>V</vt:lpstr>
      <vt:lpstr>Slide 6</vt:lpstr>
      <vt:lpstr>Slide 7</vt:lpstr>
      <vt:lpstr>Meiosis 1</vt:lpstr>
      <vt:lpstr>Slide 9</vt:lpstr>
      <vt:lpstr>Slide 10</vt:lpstr>
      <vt:lpstr>Back to Meiosis… </vt:lpstr>
      <vt:lpstr>Slide 12</vt:lpstr>
      <vt:lpstr>Slide 13</vt:lpstr>
      <vt:lpstr>Slide 14</vt:lpstr>
      <vt:lpstr>Slide 15</vt:lpstr>
      <vt:lpstr>Slide 16</vt:lpstr>
      <vt:lpstr>Slide 17</vt:lpstr>
      <vt:lpstr>Meiosis 2</vt:lpstr>
      <vt:lpstr>Slide 19</vt:lpstr>
      <vt:lpstr>Slide 20</vt:lpstr>
      <vt:lpstr>Gametes</vt:lpstr>
      <vt:lpstr>Slide 22</vt:lpstr>
      <vt:lpstr>Slide 23</vt:lpstr>
    </vt:vector>
  </TitlesOfParts>
  <Company>Earth Camp Collective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Sixth Major Extinction on Earth</dc:title>
  <dc:creator>kyle collins</dc:creator>
  <cp:lastModifiedBy>kyle collins</cp:lastModifiedBy>
  <cp:revision>42</cp:revision>
  <cp:lastPrinted>2015-05-01T00:16:40Z</cp:lastPrinted>
  <dcterms:created xsi:type="dcterms:W3CDTF">2015-09-01T21:44:02Z</dcterms:created>
  <dcterms:modified xsi:type="dcterms:W3CDTF">2015-09-01T21:47:03Z</dcterms:modified>
</cp:coreProperties>
</file>