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13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72" r:id="rId12"/>
    <p:sldId id="267" r:id="rId13"/>
    <p:sldId id="268" r:id="rId14"/>
    <p:sldId id="271" r:id="rId15"/>
    <p:sldId id="269" r:id="rId16"/>
    <p:sldId id="270" r:id="rId17"/>
    <p:sldId id="265" r:id="rId18"/>
    <p:sldId id="291" r:id="rId19"/>
    <p:sldId id="292" r:id="rId20"/>
    <p:sldId id="303" r:id="rId21"/>
    <p:sldId id="304" r:id="rId22"/>
    <p:sldId id="305" r:id="rId23"/>
    <p:sldId id="276" r:id="rId24"/>
    <p:sldId id="275" r:id="rId25"/>
    <p:sldId id="282" r:id="rId26"/>
    <p:sldId id="316" r:id="rId27"/>
    <p:sldId id="317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88" r:id="rId36"/>
    <p:sldId id="273" r:id="rId37"/>
    <p:sldId id="308" r:id="rId38"/>
    <p:sldId id="310" r:id="rId39"/>
    <p:sldId id="311" r:id="rId40"/>
    <p:sldId id="312" r:id="rId41"/>
    <p:sldId id="314" r:id="rId42"/>
    <p:sldId id="315" r:id="rId43"/>
    <p:sldId id="297" r:id="rId44"/>
    <p:sldId id="298" r:id="rId45"/>
    <p:sldId id="306" r:id="rId46"/>
    <p:sldId id="299" r:id="rId47"/>
    <p:sldId id="300" r:id="rId48"/>
    <p:sldId id="307" r:id="rId49"/>
    <p:sldId id="301" r:id="rId50"/>
    <p:sldId id="27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BD3B5-D059-6D4F-BA48-A9A2172AFA0C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4551-0335-5947-8C54-77139BB4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Wood and leopard frogs exhibit behavioral isolation because the males of each species have vocalizations that only attract females of their species.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4551-0335-5947-8C54-77139BB4547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A030-87D1-6C47-9831-0D544B12B989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6993-FF3C-6745-AF17-2E8C1EE12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762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Evolution of 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62" y="1559031"/>
            <a:ext cx="7006838" cy="507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596"/>
            <a:ext cx="8229600" cy="4525963"/>
          </a:xfrm>
        </p:spPr>
        <p:txBody>
          <a:bodyPr/>
          <a:lstStyle/>
          <a:p>
            <a:r>
              <a:rPr lang="en-US" dirty="0" smtClean="0"/>
              <a:t>Natural Selection on Polygenic Traits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b="1" dirty="0" smtClean="0"/>
              <a:t>Directional Selection </a:t>
            </a:r>
            <a:r>
              <a:rPr lang="en-US" dirty="0" smtClean="0"/>
              <a:t>– When individuals at only one end of a bell curve of phenotype frequencies have higher fitness than individuals in the middle or at the other end.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48589"/>
          <a:stretch>
            <a:fillRect/>
          </a:stretch>
        </p:blipFill>
        <p:spPr>
          <a:xfrm>
            <a:off x="2640467" y="3680760"/>
            <a:ext cx="4414380" cy="31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65542"/>
          <a:stretch>
            <a:fillRect/>
          </a:stretch>
        </p:blipFill>
        <p:spPr>
          <a:xfrm>
            <a:off x="2545255" y="274638"/>
            <a:ext cx="3857014" cy="636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Selection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Evolution causes an increase in the # of individuals with the trait at one end of the curve</a:t>
            </a:r>
          </a:p>
          <a:p>
            <a:pPr>
              <a:buFontTx/>
              <a:buChar char="-"/>
            </a:pPr>
            <a:r>
              <a:rPr lang="en-US" dirty="0" smtClean="0"/>
              <a:t>Example:  Increase of beak size of finches on the Galapagos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/>
              <a:t>Stabilizing Selection </a:t>
            </a:r>
            <a:r>
              <a:rPr lang="en-US" dirty="0" smtClean="0"/>
              <a:t>– Individuals with an average form of a trait (near center of curve) have highest fitness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Keeps curve at its current position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Example: birth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458" r="22888"/>
          <a:stretch>
            <a:fillRect/>
          </a:stretch>
        </p:blipFill>
        <p:spPr>
          <a:xfrm>
            <a:off x="2373039" y="804943"/>
            <a:ext cx="3966207" cy="528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Disruptive Selection </a:t>
            </a:r>
            <a:r>
              <a:rPr lang="en-US" dirty="0" smtClean="0"/>
              <a:t>– individuals at both ends of the curve have higher fitness than individuals near the center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Selection acts against intermediate type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Can cause 2 distinct phenotypes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Finches with large or small beaks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6233"/>
          <a:stretch>
            <a:fillRect/>
          </a:stretch>
        </p:blipFill>
        <p:spPr>
          <a:xfrm>
            <a:off x="2768074" y="387127"/>
            <a:ext cx="3593453" cy="605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501513" cy="426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Prep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Selection acts directly on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Genes</a:t>
            </a:r>
          </a:p>
          <a:p>
            <a:pPr marL="514350" indent="-514350">
              <a:buAutoNum type="alphaLcPeriod"/>
            </a:pPr>
            <a:r>
              <a:rPr lang="en-US" dirty="0" smtClean="0"/>
              <a:t>Mutations</a:t>
            </a:r>
          </a:p>
          <a:p>
            <a:pPr marL="514350" indent="-514350">
              <a:buAutoNum type="alphaLcPeriod"/>
            </a:pPr>
            <a:r>
              <a:rPr lang="en-US" dirty="0" smtClean="0"/>
              <a:t>Alleles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genotypes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Prep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According to the Hardy-Weinberg principle, genetic equilibrium would be more likely in a population if</a:t>
            </a:r>
          </a:p>
          <a:p>
            <a:pPr marL="514350" indent="-514350">
              <a:buAutoNum type="alphaLcPeriod"/>
            </a:pPr>
            <a:r>
              <a:rPr lang="en-US" dirty="0" smtClean="0"/>
              <a:t>The population size rapidly decreases</a:t>
            </a:r>
          </a:p>
          <a:p>
            <a:pPr marL="514350" indent="-514350">
              <a:buAutoNum type="alphaLcPeriod"/>
            </a:pPr>
            <a:r>
              <a:rPr lang="en-US" dirty="0" smtClean="0"/>
              <a:t>Mutation rates are high</a:t>
            </a:r>
          </a:p>
          <a:p>
            <a:pPr marL="514350" indent="-514350">
              <a:buAutoNum type="alphaLcPeriod"/>
            </a:pPr>
            <a:r>
              <a:rPr lang="en-US" dirty="0" smtClean="0"/>
              <a:t>No natural selection takes place</a:t>
            </a:r>
          </a:p>
          <a:p>
            <a:pPr marL="514350" indent="-514350">
              <a:buAutoNum type="alphaLcPeriod"/>
            </a:pPr>
            <a:r>
              <a:rPr lang="en-US" dirty="0" smtClean="0"/>
              <a:t>There is frequent movement out of the population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2298"/>
          <a:stretch>
            <a:fillRect/>
          </a:stretch>
        </p:blipFill>
        <p:spPr>
          <a:xfrm>
            <a:off x="1823421" y="215232"/>
            <a:ext cx="5569316" cy="664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7895"/>
            <a:ext cx="8229600" cy="59890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459" dirty="0" smtClean="0"/>
              <a:t>The graph below is an example of</a:t>
            </a:r>
          </a:p>
          <a:p>
            <a:pPr>
              <a:buNone/>
            </a:pPr>
            <a:endParaRPr lang="en-US" sz="3459" dirty="0" smtClean="0"/>
          </a:p>
          <a:p>
            <a:pPr>
              <a:buNone/>
            </a:pPr>
            <a:endParaRPr lang="en-US" sz="3459" dirty="0" smtClean="0"/>
          </a:p>
          <a:p>
            <a:pPr>
              <a:buNone/>
            </a:pPr>
            <a:endParaRPr lang="en-US" sz="3459" dirty="0" smtClean="0"/>
          </a:p>
          <a:p>
            <a:pPr>
              <a:buNone/>
            </a:pPr>
            <a:endParaRPr lang="en-US" sz="3459" dirty="0" smtClean="0"/>
          </a:p>
          <a:p>
            <a:pPr>
              <a:buNone/>
            </a:pPr>
            <a:endParaRPr lang="en-US" sz="3459" dirty="0" smtClean="0"/>
          </a:p>
          <a:p>
            <a:pPr>
              <a:buNone/>
            </a:pPr>
            <a:endParaRPr lang="en-US" sz="3459" dirty="0" smtClean="0"/>
          </a:p>
          <a:p>
            <a:pPr>
              <a:buNone/>
            </a:pPr>
            <a:endParaRPr lang="en-US" sz="3459" dirty="0" smtClean="0"/>
          </a:p>
          <a:p>
            <a:pPr marL="514350" indent="-514350">
              <a:buAutoNum type="alphaLcPeriod"/>
            </a:pPr>
            <a:r>
              <a:rPr lang="en-US" sz="3459" dirty="0" smtClean="0"/>
              <a:t>Disruptive selection</a:t>
            </a:r>
          </a:p>
          <a:p>
            <a:pPr marL="514350" indent="-514350">
              <a:buAutoNum type="alphaLcPeriod"/>
            </a:pPr>
            <a:r>
              <a:rPr lang="en-US" sz="3459" dirty="0" smtClean="0"/>
              <a:t>Genetic drift</a:t>
            </a:r>
          </a:p>
          <a:p>
            <a:pPr marL="514350" indent="-514350">
              <a:buAutoNum type="alphaLcPeriod"/>
            </a:pPr>
            <a:r>
              <a:rPr lang="en-US" sz="3459" dirty="0" smtClean="0"/>
              <a:t>Stabilizing Selection</a:t>
            </a:r>
          </a:p>
          <a:p>
            <a:pPr marL="514350" indent="-514350">
              <a:buAutoNum type="alphaLcPeriod"/>
            </a:pPr>
            <a:r>
              <a:rPr lang="en-US" sz="3459" dirty="0" smtClean="0"/>
              <a:t>Directional Selection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04530"/>
            <a:ext cx="5995737" cy="296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4316"/>
            <a:ext cx="8229600" cy="62296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The graph below is an example of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Directional Selection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Stabilizing Selection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Genetic Drift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 Pool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24" y="1028701"/>
            <a:ext cx="5053265" cy="334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4" y="1600200"/>
            <a:ext cx="7298611" cy="44660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Versus Genetic Equilibrium</a:t>
            </a:r>
          </a:p>
          <a:p>
            <a:pPr>
              <a:buFontTx/>
              <a:buChar char="-"/>
            </a:pPr>
            <a:r>
              <a:rPr lang="en-US" dirty="0" smtClean="0"/>
              <a:t>Hardy-Weinberg Principle:  Allele frequencies in a population will remain constant unless one or more factors cause them to change.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Genetic Equilibrium:  Situation in which allele freq. of a pop. do not change over time.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Isolating Mechanisms – As new species evolve, populations become reproductively isolated from each other</a:t>
            </a:r>
          </a:p>
          <a:p>
            <a:pPr>
              <a:buFontTx/>
              <a:buChar char="-"/>
            </a:pPr>
            <a:r>
              <a:rPr lang="en-US" dirty="0" smtClean="0"/>
              <a:t>Reproductive Isolation – Members of two populations cannot interbreed &amp; produce fertile offspring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Behavioral Isolation:  Differences in behavior prevent breeding.</a:t>
            </a:r>
          </a:p>
          <a:p>
            <a:pPr>
              <a:buFontTx/>
              <a:buChar char="-"/>
            </a:pPr>
            <a:r>
              <a:rPr lang="en-US" dirty="0" smtClean="0"/>
              <a:t>Example: Eastern and western meadowlarks (pg. 404)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63" y="3840746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9" y="3408947"/>
            <a:ext cx="2349491" cy="344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astern_meadowlark_map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02" y="701524"/>
            <a:ext cx="8203474" cy="569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stern_meadowlark_map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1" y="563174"/>
            <a:ext cx="8150149" cy="5659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532"/>
            <a:ext cx="8229600" cy="4525963"/>
          </a:xfrm>
        </p:spPr>
        <p:txBody>
          <a:bodyPr/>
          <a:lstStyle/>
          <a:p>
            <a:pPr marL="514350" indent="-514350">
              <a:buAutoNum type="alphaLcPeriod" startAt="2"/>
            </a:pPr>
            <a:r>
              <a:rPr lang="en-US" dirty="0" smtClean="0"/>
              <a:t>Geographic Isolation:  Separation of populations by barriers such as rivers, mountains, canyons, etc.  </a:t>
            </a:r>
          </a:p>
          <a:p>
            <a:pPr marL="514350" indent="-514350">
              <a:buAutoNum type="alphaLcPeriod" startAt="2"/>
            </a:pPr>
            <a:r>
              <a:rPr lang="en-US" dirty="0" smtClean="0"/>
              <a:t>Temporal Isolation:  2 or more species reproduce at different times. 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89" y="2991782"/>
            <a:ext cx="5925480" cy="370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Natural Selection in Nature (Peter &amp; Rosemary Grant, Darwin’s Finches)</a:t>
            </a:r>
          </a:p>
          <a:p>
            <a:pPr marL="514350" indent="-514350">
              <a:buAutoNum type="alphaLcPeriod"/>
            </a:pPr>
            <a:r>
              <a:rPr lang="en-US" dirty="0" smtClean="0"/>
              <a:t>Variation – recorded lots of variation on traits of finches</a:t>
            </a:r>
          </a:p>
          <a:p>
            <a:pPr marL="514350" indent="-514350">
              <a:buAutoNum type="alphaLcPeriod"/>
            </a:pPr>
            <a:r>
              <a:rPr lang="en-US" dirty="0" smtClean="0"/>
              <a:t>Natural Selection – big-beaked birds survived during times of food scarcity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917"/>
            <a:ext cx="8229600" cy="4525963"/>
          </a:xfrm>
        </p:spPr>
        <p:txBody>
          <a:bodyPr/>
          <a:lstStyle/>
          <a:p>
            <a:r>
              <a:rPr lang="en-US" b="1" dirty="0" smtClean="0"/>
              <a:t>Gene Pools</a:t>
            </a:r>
          </a:p>
          <a:p>
            <a:pPr marL="514350" indent="-514350">
              <a:buAutoNum type="arabicPeriod"/>
            </a:pPr>
            <a:r>
              <a:rPr lang="en-US" dirty="0" smtClean="0"/>
              <a:t>All of the genes in a population</a:t>
            </a:r>
          </a:p>
          <a:p>
            <a:pPr marL="514350" indent="-514350">
              <a:buNone/>
            </a:pPr>
            <a:r>
              <a:rPr lang="en-US" dirty="0" smtClean="0"/>
              <a:t>	-  Contains 2 or more alleles (forms of a gene) for each trait</a:t>
            </a:r>
          </a:p>
          <a:p>
            <a:pPr marL="514350" indent="-514350">
              <a:buNone/>
            </a:pPr>
            <a:r>
              <a:rPr lang="en-US" dirty="0" smtClean="0"/>
              <a:t>2.  Relative frequencies - # of times an allele occurs in a gene pool compared to other alleles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848" t="9850" r="2848"/>
          <a:stretch>
            <a:fillRect/>
          </a:stretch>
        </p:blipFill>
        <p:spPr>
          <a:xfrm>
            <a:off x="4682911" y="3575908"/>
            <a:ext cx="4003889" cy="3282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95" y="274638"/>
            <a:ext cx="6502400" cy="627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632"/>
            <a:ext cx="8229600" cy="4525963"/>
          </a:xfrm>
        </p:spPr>
        <p:txBody>
          <a:bodyPr/>
          <a:lstStyle/>
          <a:p>
            <a:pPr marL="514350" indent="-514350">
              <a:buAutoNum type="alphaLcPeriod" startAt="3"/>
            </a:pPr>
            <a:r>
              <a:rPr lang="en-US" dirty="0" smtClean="0"/>
              <a:t>Rapid Evolution – Change in the phenotypes of the finches changed quickly over time, depending on the food supply.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8" y="2038969"/>
            <a:ext cx="6499726" cy="465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263"/>
            <a:ext cx="8229600" cy="4525963"/>
          </a:xfrm>
        </p:spPr>
        <p:txBody>
          <a:bodyPr/>
          <a:lstStyle/>
          <a:p>
            <a:r>
              <a:rPr lang="en-US" dirty="0" smtClean="0"/>
              <a:t>Speciation of Darwin’s Finches</a:t>
            </a:r>
          </a:p>
          <a:p>
            <a:pPr marL="514350" indent="-514350">
              <a:buAutoNum type="alphaLcPeriod"/>
            </a:pPr>
            <a:r>
              <a:rPr lang="en-US" dirty="0" smtClean="0"/>
              <a:t>Arrival of the </a:t>
            </a:r>
            <a:r>
              <a:rPr lang="en-US" b="1" dirty="0" smtClean="0"/>
              <a:t>founding</a:t>
            </a:r>
            <a:r>
              <a:rPr lang="en-US" dirty="0" smtClean="0"/>
              <a:t> population from South America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Separation of populations</a:t>
            </a:r>
            <a:r>
              <a:rPr lang="en-US" dirty="0" smtClean="0"/>
              <a:t> – island to island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Changes in the Gene Pool </a:t>
            </a:r>
            <a:r>
              <a:rPr lang="en-US" dirty="0" smtClean="0"/>
              <a:t>– by natural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189" b="6457"/>
          <a:stretch>
            <a:fillRect/>
          </a:stretch>
        </p:blipFill>
        <p:spPr>
          <a:xfrm>
            <a:off x="4286680" y="3235158"/>
            <a:ext cx="3638120" cy="362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32" y="454526"/>
            <a:ext cx="8192168" cy="4708525"/>
          </a:xfrm>
        </p:spPr>
        <p:txBody>
          <a:bodyPr>
            <a:normAutofit/>
          </a:bodyPr>
          <a:lstStyle/>
          <a:p>
            <a:pPr marL="514350" indent="-514350">
              <a:buAutoNum type="alphaLcPeriod" startAt="4"/>
            </a:pPr>
            <a:r>
              <a:rPr lang="en-US" b="1" dirty="0" smtClean="0"/>
              <a:t>Reproductive Isolation </a:t>
            </a:r>
            <a:r>
              <a:rPr lang="en-US" dirty="0" smtClean="0"/>
              <a:t>– Birds picked mates with similar sized beaks</a:t>
            </a:r>
          </a:p>
          <a:p>
            <a:pPr marL="514350" indent="-514350">
              <a:buAutoNum type="alphaLcPeriod" startAt="4"/>
            </a:pPr>
            <a:r>
              <a:rPr lang="en-US" b="1" dirty="0" smtClean="0"/>
              <a:t>Ecological competition </a:t>
            </a:r>
            <a:r>
              <a:rPr lang="en-US" dirty="0" smtClean="0"/>
              <a:t>– for food during different seasons</a:t>
            </a:r>
          </a:p>
          <a:p>
            <a:pPr marL="514350" indent="-514350">
              <a:buAutoNum type="alphaLcPeriod" startAt="4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59" y="2184401"/>
            <a:ext cx="3834062" cy="447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 startAt="6"/>
            </a:pPr>
            <a:r>
              <a:rPr lang="en-US" b="1" dirty="0" smtClean="0"/>
              <a:t>Continued Evolution</a:t>
            </a:r>
            <a:r>
              <a:rPr lang="en-US" dirty="0" smtClean="0"/>
              <a:t> – 13 species of finches exist today</a:t>
            </a:r>
          </a:p>
          <a:p>
            <a:pPr marL="514350" indent="-514350">
              <a:buNone/>
            </a:pPr>
            <a:r>
              <a:rPr lang="en-US" b="1" dirty="0" smtClean="0"/>
              <a:t>-  </a:t>
            </a:r>
            <a:r>
              <a:rPr lang="en-US" dirty="0" smtClean="0"/>
              <a:t>Example of: </a:t>
            </a:r>
            <a:r>
              <a:rPr lang="en-US" b="1" dirty="0" smtClean="0"/>
              <a:t>adaptive Radiation, </a:t>
            </a:r>
            <a:r>
              <a:rPr lang="en-US" dirty="0" smtClean="0"/>
              <a:t>the process by which one species evolves into several different forms that live in different ways.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1" y="538163"/>
            <a:ext cx="65913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Drift:  Allele frequencies change because of chance.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05" y="3085991"/>
            <a:ext cx="5730372" cy="277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combined genetic information of all members of a population forms a </a:t>
            </a:r>
          </a:p>
          <a:p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Niche</a:t>
            </a:r>
          </a:p>
          <a:p>
            <a:pPr marL="514350" indent="-514350">
              <a:buAutoNum type="alphaLcPeriod"/>
            </a:pPr>
            <a:r>
              <a:rPr lang="en-US" dirty="0" smtClean="0"/>
              <a:t>Phenotype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 pool</a:t>
            </a:r>
          </a:p>
          <a:p>
            <a:pPr marL="514350" indent="-514350">
              <a:buAutoNum type="alphaLcPeriod"/>
            </a:pPr>
            <a:r>
              <a:rPr lang="en-US" dirty="0" smtClean="0"/>
              <a:t>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single species that has evolved into many different forms (i.e. Darwin’s Finches) has undergone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Punctuated Equilibrium</a:t>
            </a:r>
          </a:p>
          <a:p>
            <a:pPr marL="514350" indent="-514350">
              <a:buAutoNum type="alphaLcPeriod"/>
            </a:pPr>
            <a:r>
              <a:rPr lang="en-US" dirty="0" smtClean="0"/>
              <a:t>Mass Extinction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Adaptive Radiation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Directional Selection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factor which is necessary for the formation of a new species is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Geographic barriers</a:t>
            </a:r>
          </a:p>
          <a:p>
            <a:pPr marL="514350" indent="-514350">
              <a:buAutoNum type="alphaLcPeriod"/>
            </a:pPr>
            <a:r>
              <a:rPr lang="en-US" dirty="0" smtClean="0"/>
              <a:t>Reproductive isolation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Different mating behaviors</a:t>
            </a:r>
          </a:p>
          <a:p>
            <a:pPr marL="514350" indent="-514350">
              <a:buAutoNum type="alphaLcPeriod"/>
            </a:pPr>
            <a:r>
              <a:rPr lang="en-US" dirty="0" smtClean="0"/>
              <a:t>Temporal isolation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4974"/>
            <a:ext cx="8229600" cy="4525963"/>
          </a:xfrm>
        </p:spPr>
        <p:txBody>
          <a:bodyPr/>
          <a:lstStyle/>
          <a:p>
            <a:r>
              <a:rPr lang="en-US" dirty="0" smtClean="0"/>
              <a:t>Sources of Genetic Variation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Mutations</a:t>
            </a:r>
          </a:p>
          <a:p>
            <a:pPr marL="514350" indent="-514350">
              <a:buNone/>
            </a:pPr>
            <a:r>
              <a:rPr lang="en-US" dirty="0" smtClean="0"/>
              <a:t>	-  Causes = mistakes in replication, radiation or chemicals</a:t>
            </a:r>
          </a:p>
          <a:p>
            <a:pPr marL="514350" indent="-514350">
              <a:buNone/>
            </a:pPr>
            <a:r>
              <a:rPr lang="en-US" dirty="0" smtClean="0"/>
              <a:t>	-  May or may not effect phenotype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017" y="3830707"/>
            <a:ext cx="3230783" cy="285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2" y="3830707"/>
            <a:ext cx="38862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Similar organisms that can breed with each other and produce fertile offspring make up a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Species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 pool</a:t>
            </a:r>
          </a:p>
          <a:p>
            <a:pPr marL="514350" indent="-514350">
              <a:buAutoNum type="alphaLcPeriod"/>
            </a:pPr>
            <a:r>
              <a:rPr lang="en-US" dirty="0" smtClean="0"/>
              <a:t>Population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Clone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separation of populations that occurs due to timing of reproductive activity is called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Geographic isolation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Behavioral isolation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Temporal isolation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Genetic drift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Genetic drift involves changes in a population due to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Natural selection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Genetic equilibrium</a:t>
            </a:r>
          </a:p>
          <a:p>
            <a:pPr marL="514350" indent="-514350">
              <a:buAutoNum type="alphaLcPeriod"/>
            </a:pPr>
            <a:r>
              <a:rPr lang="en-US" dirty="0" smtClean="0"/>
              <a:t>Chance</a:t>
            </a:r>
          </a:p>
          <a:p>
            <a:pPr marL="514350" indent="-514350">
              <a:buAutoNum type="alphaLcPeriod"/>
            </a:pPr>
            <a:r>
              <a:rPr lang="en-US" dirty="0" smtClean="0"/>
              <a:t>mutations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Chapter 17	The History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895"/>
            <a:ext cx="8229600" cy="4525963"/>
          </a:xfrm>
        </p:spPr>
        <p:txBody>
          <a:bodyPr/>
          <a:lstStyle/>
          <a:p>
            <a:r>
              <a:rPr lang="en-US" dirty="0" smtClean="0"/>
              <a:t>17-1 The Fossil Record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b="1" dirty="0" smtClean="0"/>
              <a:t>Fossil Record </a:t>
            </a:r>
            <a:r>
              <a:rPr lang="en-US" dirty="0" smtClean="0"/>
              <a:t>provides evidence of the history of life on earth and shows how organisms have changed over time</a:t>
            </a:r>
          </a:p>
          <a:p>
            <a:pPr>
              <a:buFontTx/>
              <a:buChar char="-"/>
            </a:pPr>
            <a:r>
              <a:rPr lang="en-US" dirty="0" smtClean="0"/>
              <a:t>More than 99% of all </a:t>
            </a:r>
          </a:p>
          <a:p>
            <a:pPr>
              <a:buNone/>
            </a:pPr>
            <a:r>
              <a:rPr lang="en-US" dirty="0" smtClean="0"/>
              <a:t>species on earth have </a:t>
            </a:r>
          </a:p>
          <a:p>
            <a:pPr>
              <a:buNone/>
            </a:pPr>
            <a:r>
              <a:rPr lang="en-US" dirty="0" smtClean="0"/>
              <a:t>become extinct.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4771"/>
          <a:stretch>
            <a:fillRect/>
          </a:stretch>
        </p:blipFill>
        <p:spPr>
          <a:xfrm>
            <a:off x="5409866" y="3195052"/>
            <a:ext cx="2982829" cy="3389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5"/>
            <a:ext cx="8229600" cy="6403473"/>
          </a:xfrm>
        </p:spPr>
        <p:txBody>
          <a:bodyPr>
            <a:normAutofit/>
          </a:bodyPr>
          <a:lstStyle/>
          <a:p>
            <a:r>
              <a:rPr lang="en-US" dirty="0" smtClean="0"/>
              <a:t>Most fossils form in sedimentary rock (pg.418)</a:t>
            </a:r>
          </a:p>
          <a:p>
            <a:r>
              <a:rPr lang="en-US" dirty="0" smtClean="0"/>
              <a:t>Sedimentary rock forms from particles of sand, silt, and clay.</a:t>
            </a:r>
          </a:p>
          <a:p>
            <a:r>
              <a:rPr lang="en-US" dirty="0" smtClean="0"/>
              <a:t>This process preserves the remains of organisms, forming fossils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904" b="10553"/>
          <a:stretch>
            <a:fillRect/>
          </a:stretch>
        </p:blipFill>
        <p:spPr>
          <a:xfrm>
            <a:off x="5537535" y="2593474"/>
            <a:ext cx="3149265" cy="4023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organisms on earth were most likely today’s </a:t>
            </a:r>
            <a:r>
              <a:rPr lang="en-US" b="1" dirty="0" smtClean="0"/>
              <a:t>bacteria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96" y="2820005"/>
            <a:ext cx="5449663" cy="382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57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Coevolution</a:t>
            </a:r>
            <a:r>
              <a:rPr lang="en-US" dirty="0" smtClean="0"/>
              <a:t>:  the process by which 2 species evolve in response to each other </a:t>
            </a:r>
          </a:p>
          <a:p>
            <a:pPr>
              <a:buNone/>
            </a:pPr>
            <a:r>
              <a:rPr lang="en-US" dirty="0" smtClean="0"/>
              <a:t>-  Example: a flower and a pollinating insect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2" y="2690931"/>
            <a:ext cx="7346288" cy="3975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421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Mass extinction </a:t>
            </a:r>
            <a:r>
              <a:rPr lang="en-US" dirty="0" smtClean="0"/>
              <a:t>has encouraged the rapid evolution of surviving species by making new habitats available to them.</a:t>
            </a:r>
          </a:p>
          <a:p>
            <a:pPr>
              <a:buNone/>
            </a:pPr>
            <a:endParaRPr lang="en-US" sz="1200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1611"/>
          <a:stretch>
            <a:fillRect/>
          </a:stretch>
        </p:blipFill>
        <p:spPr>
          <a:xfrm>
            <a:off x="2643605" y="1991895"/>
            <a:ext cx="4121263" cy="457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4866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Hox</a:t>
            </a:r>
            <a:r>
              <a:rPr lang="en-US" b="1" dirty="0" smtClean="0"/>
              <a:t> genes </a:t>
            </a:r>
            <a:r>
              <a:rPr lang="en-US" dirty="0" smtClean="0"/>
              <a:t>– determine placement of arms, legs, wings…</a:t>
            </a:r>
          </a:p>
          <a:p>
            <a:pPr>
              <a:buFontTx/>
              <a:buChar char="-"/>
            </a:pPr>
            <a:r>
              <a:rPr lang="en-US" dirty="0" smtClean="0"/>
              <a:t>Could have affected evolution through small changes in timing during embryonic development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016"/>
            <a:ext cx="8229600" cy="452596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Gene Shuffling – Occurs during production of gametes</a:t>
            </a:r>
          </a:p>
          <a:p>
            <a:pPr marL="514350" indent="-514350">
              <a:buNone/>
            </a:pPr>
            <a:r>
              <a:rPr lang="en-US" dirty="0" smtClean="0"/>
              <a:t>	-  8.4 million (2^23)different combinations of 	genes</a:t>
            </a:r>
          </a:p>
          <a:p>
            <a:pPr marL="514350" indent="-514350">
              <a:buNone/>
            </a:pPr>
            <a:r>
              <a:rPr lang="en-US" dirty="0" smtClean="0"/>
              <a:t>	-  Crossing over also increases genotypes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0742"/>
          <a:stretch>
            <a:fillRect/>
          </a:stretch>
        </p:blipFill>
        <p:spPr>
          <a:xfrm>
            <a:off x="2965834" y="3230571"/>
            <a:ext cx="3048000" cy="362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Prep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conditions for Genetic Equilibrium:</a:t>
            </a:r>
          </a:p>
          <a:p>
            <a:pPr>
              <a:buNone/>
            </a:pPr>
            <a:endParaRPr lang="en-US" sz="1000" dirty="0" smtClean="0"/>
          </a:p>
          <a:p>
            <a:pPr marL="514350" indent="-514350">
              <a:buAutoNum type="arabicPeriod"/>
            </a:pPr>
            <a:r>
              <a:rPr lang="en-US" dirty="0" smtClean="0"/>
              <a:t>Random Mating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Large population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No movement into or out of population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No mutations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No natural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43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Single Gene and Polygenic Traits</a:t>
            </a:r>
          </a:p>
          <a:p>
            <a:pPr marL="514350" indent="-514350">
              <a:buAutoNum type="arabicPeriod"/>
            </a:pPr>
            <a:r>
              <a:rPr lang="en-US" dirty="0" smtClean="0"/>
              <a:t># of phenotypes produced for a given trait depends on the number of genes that control the trait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Single-gene trait – controlled by a single gene that has 2 alleles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Has fewer phenotypes than a polygenic trait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Show’s simple dominant-recessive pattern – Widow’s Peak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48903"/>
          <a:stretch>
            <a:fillRect/>
          </a:stretch>
        </p:blipFill>
        <p:spPr>
          <a:xfrm>
            <a:off x="2751757" y="602257"/>
            <a:ext cx="3843342" cy="554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617"/>
            <a:ext cx="8229600" cy="452596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Polygenic Traits – Controlled by 2 or more genes [height]</a:t>
            </a:r>
          </a:p>
          <a:p>
            <a:pPr marL="514350" indent="-514350">
              <a:buNone/>
            </a:pPr>
            <a:r>
              <a:rPr lang="en-US" dirty="0" smtClean="0"/>
              <a:t>-  Show a wide range of phenotypes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4213"/>
          <a:stretch>
            <a:fillRect/>
          </a:stretch>
        </p:blipFill>
        <p:spPr>
          <a:xfrm>
            <a:off x="824436" y="2209035"/>
            <a:ext cx="6974811" cy="4648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16-2 Evolution as Genetic Change</a:t>
            </a:r>
          </a:p>
          <a:p>
            <a:pPr>
              <a:buNone/>
            </a:pPr>
            <a:endParaRPr lang="en-US" sz="1081" dirty="0" smtClean="0"/>
          </a:p>
          <a:p>
            <a:pPr>
              <a:buFontTx/>
              <a:buChar char="•"/>
            </a:pPr>
            <a:r>
              <a:rPr lang="en-US" dirty="0" smtClean="0"/>
              <a:t>Natural Selection on Single-gene traits</a:t>
            </a:r>
          </a:p>
          <a:p>
            <a:pPr marL="514350" indent="-514350">
              <a:buAutoNum type="arabicPeriod"/>
            </a:pPr>
            <a:r>
              <a:rPr lang="en-US" dirty="0" smtClean="0"/>
              <a:t>Can lead to changes in allele frequencies &amp; thus to evolution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White moth </a:t>
            </a:r>
            <a:r>
              <a:rPr lang="en-US" dirty="0" err="1" smtClean="0"/>
              <a:t>vrs</a:t>
            </a:r>
            <a:r>
              <a:rPr lang="en-US" dirty="0" smtClean="0"/>
              <a:t>. Dark moth</a:t>
            </a:r>
          </a:p>
          <a:p>
            <a:pPr marL="514350" indent="-514350">
              <a:buNone/>
            </a:pPr>
            <a:r>
              <a:rPr lang="en-US" dirty="0" smtClean="0"/>
              <a:t>-  Frequency of new allele will increase if this mutation makes some individuals more fit for their environment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25379</TotalTime>
  <Words>1046</Words>
  <Application>Microsoft Macintosh PowerPoint</Application>
  <PresentationFormat>On-screen Show (4:3)</PresentationFormat>
  <Paragraphs>163</Paragraphs>
  <Slides>50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 Evolution of Populations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Directional Selection Graphs</vt:lpstr>
      <vt:lpstr>Slide 13</vt:lpstr>
      <vt:lpstr>Slide 14</vt:lpstr>
      <vt:lpstr>Slide 15</vt:lpstr>
      <vt:lpstr>Slide 16</vt:lpstr>
      <vt:lpstr>Slide 17</vt:lpstr>
      <vt:lpstr>Test Prep Questions</vt:lpstr>
      <vt:lpstr>Test Prep Questions</vt:lpstr>
      <vt:lpstr>Slide 20</vt:lpstr>
      <vt:lpstr>Slide 21</vt:lpstr>
      <vt:lpstr>What’s This?</vt:lpstr>
      <vt:lpstr>Slide 23</vt:lpstr>
      <vt:lpstr>Process of Speciation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Chapter 17 The History of Life</vt:lpstr>
      <vt:lpstr>Slide 44</vt:lpstr>
      <vt:lpstr>Slide 45</vt:lpstr>
      <vt:lpstr>Slide 46</vt:lpstr>
      <vt:lpstr>Slide 47</vt:lpstr>
      <vt:lpstr>Slide 48</vt:lpstr>
      <vt:lpstr>Slide 49</vt:lpstr>
      <vt:lpstr>Test Prep Questions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– Evolution of Populations</dc:title>
  <dc:creator>kyle collins</dc:creator>
  <cp:lastModifiedBy>kyle collins</cp:lastModifiedBy>
  <cp:revision>9</cp:revision>
  <dcterms:created xsi:type="dcterms:W3CDTF">2015-11-19T17:31:06Z</dcterms:created>
  <dcterms:modified xsi:type="dcterms:W3CDTF">2015-11-19T18:23:16Z</dcterms:modified>
</cp:coreProperties>
</file>