
<file path=[Content_Types].xml><?xml version="1.0" encoding="utf-8"?>
<Types xmlns="http://schemas.openxmlformats.org/package/2006/content-types">
  <Override PartName="/ppt/slides/slide45.xml" ContentType="application/vnd.openxmlformats-officedocument.presentationml.slide+xml"/>
  <Override PartName="/ppt/slides/slide18.xml" ContentType="application/vnd.openxmlformats-officedocument.presentationml.slide+xml"/>
  <Override PartName="/ppt/notesSlides/notesSlide4.xml" ContentType="application/vnd.openxmlformats-officedocument.presentationml.notesSlide+xml"/>
  <Override PartName="/ppt/slides/slide9.xml" ContentType="application/vnd.openxmlformats-officedocument.presentationml.slide+xml"/>
  <Override PartName="/ppt/slides/slide41.xml" ContentType="application/vnd.openxmlformats-officedocument.presentationml.slide+xml"/>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Override PartName="/ppt/slides/slide38.xml" ContentType="application/vnd.openxmlformats-officedocument.presentationml.slide+xml"/>
  <Override PartName="/ppt/notesSlides/notesSlide9.xml" ContentType="application/vnd.openxmlformats-officedocument.presentationml.notesSlide+xml"/>
  <Default Extension="rels" ContentType="application/vnd.openxmlformats-package.relationships+xml"/>
  <Override PartName="/ppt/slides/slide10.xml" ContentType="application/vnd.openxmlformats-officedocument.presentationml.slide+xml"/>
  <Override PartName="/ppt/slideLayouts/slideLayout5.xml" ContentType="application/vnd.openxmlformats-officedocument.presentationml.slideLayout+xml"/>
  <Override PartName="/ppt/notesMasters/notesMaster1.xml" ContentType="application/vnd.openxmlformats-officedocument.presentationml.notesMaster+xml"/>
  <Override PartName="/ppt/slides/slide1.xml" ContentType="application/vnd.openxmlformats-officedocument.presentationml.slide+xml"/>
  <Override PartName="/ppt/slides/slide26.xml" ContentType="application/vnd.openxmlformats-officedocument.presentationml.slide+xml"/>
  <Override PartName="/ppt/handoutMasters/handoutMaster1.xml" ContentType="application/vnd.openxmlformats-officedocument.presentationml.handoutMaster+xml"/>
  <Override PartName="/ppt/slides/slide34.xml" ContentType="application/vnd.openxmlformats-officedocument.presentationml.slide+xml"/>
  <Override PartName="/ppt/theme/theme2.xml" ContentType="application/vnd.openxmlformats-officedocument.theme+xml"/>
  <Override PartName="/ppt/slideLayouts/slideLayout1.xml" ContentType="application/vnd.openxmlformats-officedocument.presentationml.slideLayout+xml"/>
  <Default Extension="jpeg" ContentType="image/jpeg"/>
  <Override PartName="/ppt/slides/slide22.xml" ContentType="application/vnd.openxmlformats-officedocument.presentationml.slide+xml"/>
  <Override PartName="/ppt/slides/slide30.xml" ContentType="application/vnd.openxmlformats-officedocument.presentationml.slide+xml"/>
  <Override PartName="/docProps/app.xml" ContentType="application/vnd.openxmlformats-officedocument.extended-properties+xml"/>
  <Default Extension="xml" ContentType="application/xml"/>
  <Override PartName="/ppt/slides/slide19.xml" ContentType="application/vnd.openxmlformats-officedocument.presentationml.slide+xml"/>
  <Override PartName="/ppt/notesSlides/notesSlide5.xml" ContentType="application/vnd.openxmlformats-officedocument.presentationml.notesSlide+xml"/>
  <Override PartName="/ppt/tableStyles.xml" ContentType="application/vnd.openxmlformats-officedocument.presentationml.tableStyles+xml"/>
  <Override PartName="/ppt/slides/slide42.xml" ContentType="application/vnd.openxmlformats-officedocument.presentationml.slide+xml"/>
  <Override PartName="/ppt/slides/slide15.xml" ContentType="application/vnd.openxmlformats-officedocument.presentationml.slide+xml"/>
  <Override PartName="/ppt/notesSlides/notesSlide1.xml" ContentType="application/vnd.openxmlformats-officedocument.presentationml.notesSlide+xml"/>
  <Override PartName="/ppt/slides/slide6.xml" ContentType="application/vnd.openxmlformats-officedocument.presentationml.slide+xml"/>
  <Override PartName="/ppt/slides/slide39.xml" ContentType="application/vnd.openxmlformats-officedocument.presentationml.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slides/slide27.xml" ContentType="application/vnd.openxmlformats-officedocument.presentationml.slide+xml"/>
  <Override PartName="/ppt/slides/slide35.xml" ContentType="application/vnd.openxmlformats-officedocument.presentationml.slide+xml"/>
  <Override PartName="/ppt/slides/slide2.xml" ContentType="application/vnd.openxmlformats-officedocument.presentationml.slide+xml"/>
  <Override PartName="/ppt/theme/theme3.xml" ContentType="application/vnd.openxmlformats-officedocument.theme+xml"/>
  <Override PartName="/ppt/slideLayouts/slideLayout2.xml" ContentType="application/vnd.openxmlformats-officedocument.presentationml.slideLayout+xml"/>
  <Default Extension="png" ContentType="image/png"/>
  <Override PartName="/ppt/slides/slide23.xml" ContentType="application/vnd.openxmlformats-officedocument.presentationml.slide+xml"/>
  <Override PartName="/ppt/slides/slide31.xml" ContentType="application/vnd.openxmlformats-officedocument.presentationml.slide+xml"/>
  <Override PartName="/ppt/notesSlides/notesSlide6.xml" ContentType="application/vnd.openxmlformats-officedocument.presentationml.notesSlide+xml"/>
  <Override PartName="/ppt/slides/slide43.xml" ContentType="application/vnd.openxmlformats-officedocument.presentationml.slide+xml"/>
  <Override PartName="/ppt/slides/slide16.xml" ContentType="application/vnd.openxmlformats-officedocument.presentationml.slide+xml"/>
  <Override PartName="/ppt/notesSlides/notesSlide2.xml" ContentType="application/vnd.openxmlformats-officedocument.presentationml.notesSlide+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28.xml" ContentType="application/vnd.openxmlformats-officedocument.presentationml.slide+xml"/>
  <Override PartName="/ppt/slides/slide36.xml" ContentType="application/vnd.openxmlformats-officedocument.presentationml.slide+xml"/>
  <Override PartName="/ppt/slideLayouts/slideLayout3.xml" ContentType="application/vnd.openxmlformats-officedocument.presentationml.slideLayout+xml"/>
  <Override PartName="/ppt/slides/slide24.xml" ContentType="application/vnd.openxmlformats-officedocument.presentationml.slide+xml"/>
  <Override PartName="/ppt/slides/slide32.xml" ContentType="application/vnd.openxmlformats-officedocument.presentationml.slide+xml"/>
  <Override PartName="/ppt/slides/slide20.xml" ContentType="application/vnd.openxmlformats-officedocument.presentationml.slide+xml"/>
  <Override PartName="/ppt/notesSlides/notesSlide7.xml" ContentType="application/vnd.openxmlformats-officedocument.presentationml.notesSlide+xml"/>
  <Override PartName="/ppt/slides/slide44.xml" ContentType="application/vnd.openxmlformats-officedocument.presentationml.slide+xml"/>
  <Override PartName="/ppt/slides/slide17.xml" ContentType="application/vnd.openxmlformats-officedocument.presentationml.slide+xml"/>
  <Override PartName="/ppt/notesSlides/notesSlide3.xml" ContentType="application/vnd.openxmlformats-officedocument.presentationml.notesSlide+xml"/>
  <Override PartName="/ppt/notesSlides/notesSlide10.xml" ContentType="application/vnd.openxmlformats-officedocument.presentationml.notesSlide+xml"/>
  <Override PartName="/ppt/slides/slide8.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slides/slide37.xml" ContentType="application/vnd.openxmlformats-officedocument.presentationml.slide+xml"/>
  <Override PartName="/ppt/slides/slide29.xml" ContentType="application/vnd.openxmlformats-officedocument.presentationml.slide+xml"/>
  <Override PartName="/ppt/notesSlides/notesSlide8.xml" ContentType="application/vnd.openxmlformats-officedocument.presentationml.notesSlide+xml"/>
  <Override PartName="/ppt/notesSlides/notesSlide11.xml" ContentType="application/vnd.openxmlformats-officedocument.presentationml.notesSlide+xml"/>
  <Override PartName="/ppt/slideLayouts/slideLayout4.xml" ContentType="application/vnd.openxmlformats-officedocument.presentationml.slideLayout+xml"/>
  <Override PartName="/ppt/slides/slide25.xml" ContentType="application/vnd.openxmlformats-officedocument.presentationml.slide+xml"/>
  <Override PartName="/ppt/slides/slide33.xml" ContentType="application/vnd.openxmlformats-officedocument.presentationml.slide+xml"/>
  <Override PartName="/ppt/slideMasters/slideMaster1.xml" ContentType="application/vnd.openxmlformats-officedocument.presentationml.slideMaster+xml"/>
  <Override PartName="/ppt/theme/theme1.xml" ContentType="application/vnd.openxmlformats-officedocument.theme+xml"/>
  <Override PartName="/ppt/slides/slide2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47"/>
  </p:notesMasterIdLst>
  <p:handoutMasterIdLst>
    <p:handoutMasterId r:id="rId48"/>
  </p:handout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prnWhat="handouts6" frameSlides="1"/>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5620"/>
    <p:restoredTop sz="94660"/>
  </p:normalViewPr>
  <p:slideViewPr>
    <p:cSldViewPr snapToGrid="0" snapToObjects="1">
      <p:cViewPr varScale="1">
        <p:scale>
          <a:sx n="105" d="100"/>
          <a:sy n="105" d="100"/>
        </p:scale>
        <p:origin x="-984"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presProps" Target="presProps.xml"/><Relationship Id="rId51" Type="http://schemas.openxmlformats.org/officeDocument/2006/relationships/viewProps" Target="viewProps.xml"/><Relationship Id="rId52" Type="http://schemas.openxmlformats.org/officeDocument/2006/relationships/theme" Target="theme/theme1.xml"/><Relationship Id="rId53"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notesMaster" Target="notesMasters/notesMaster1.xml"/><Relationship Id="rId48" Type="http://schemas.openxmlformats.org/officeDocument/2006/relationships/handoutMaster" Target="handoutMasters/handoutMaster1.xml"/><Relationship Id="rId4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724C2CC-4B74-904E-8218-BEE19EABE7CB}" type="datetimeFigureOut">
              <a:rPr lang="en-US" smtClean="0"/>
              <a:t>9/17/14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E6FED57-C0CF-714D-AF59-6459B1B0F41E}" type="slidenum">
              <a:rPr lang="en-US" smtClean="0"/>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7928473-432C-784A-B1A7-486634C4A2C3}" type="datetimeFigureOut">
              <a:rPr lang="en-US" smtClean="0"/>
              <a:t>9/17/14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51C943C-4195-254B-B03C-81510113F04F}"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en.wikipedia.org/wiki/Genetics" TargetMode="External"/><Relationship Id="rId4" Type="http://schemas.openxmlformats.org/officeDocument/2006/relationships/hyperlink" Target="http://en.wikipedia.org/wiki/Gene" TargetMode="External"/><Relationship Id="rId5" Type="http://schemas.openxmlformats.org/officeDocument/2006/relationships/hyperlink" Target="http://en.wikipedia.org/wiki/Promoter_(biology)" TargetMode="External"/><Relationship Id="rId6" Type="http://schemas.openxmlformats.org/officeDocument/2006/relationships/hyperlink" Target="http://en.wikipedia.org/wiki/Transcription_(genetics)" TargetMode="External"/><Relationship Id="rId7" Type="http://schemas.openxmlformats.org/officeDocument/2006/relationships/hyperlink" Target="http://en.wikipedia.org/wiki/MRNA" TargetMode="External"/><Relationship Id="rId8" Type="http://schemas.openxmlformats.org/officeDocument/2006/relationships/hyperlink" Target="http://en.wikipedia.org/wiki/Translation_(genetics)" TargetMode="External"/><Relationship Id="rId9" Type="http://schemas.openxmlformats.org/officeDocument/2006/relationships/hyperlink" Target="http://en.wikipedia.org/wiki/Trans-splicing" TargetMode="External"/><Relationship Id="rId10" Type="http://schemas.openxmlformats.org/officeDocument/2006/relationships/hyperlink" Target="http://en.wikipedia.org/wiki/Monocistronic" TargetMode="External"/><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en.wikipedia.org/wiki/Genetics" TargetMode="External"/><Relationship Id="rId4" Type="http://schemas.openxmlformats.org/officeDocument/2006/relationships/hyperlink" Target="http://en.wikipedia.org/wiki/DNA" TargetMode="External"/><Relationship Id="rId5" Type="http://schemas.openxmlformats.org/officeDocument/2006/relationships/hyperlink" Target="http://en.wikipedia.org/wiki/Transcription_factor" TargetMode="External"/><Relationship Id="rId6" Type="http://schemas.openxmlformats.org/officeDocument/2006/relationships/hyperlink" Target="http://en.wikipedia.org/wiki/Gene_expression" TargetMode="External"/><Relationship Id="rId7" Type="http://schemas.openxmlformats.org/officeDocument/2006/relationships/hyperlink" Target="http://en.wikipedia.org/wiki/Repressor" TargetMode="External"/><Relationship Id="rId8" Type="http://schemas.openxmlformats.org/officeDocument/2006/relationships/hyperlink" Target="http://en.wikipedia.org/wiki/Transcription_(genetics)" TargetMode="External"/><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Evolution acts on populations,</a:t>
            </a:r>
            <a:r>
              <a:rPr lang="en-US" baseline="0" dirty="0" smtClean="0"/>
              <a:t> not on individuals.  </a:t>
            </a:r>
            <a:endParaRPr lang="en-US" dirty="0"/>
          </a:p>
        </p:txBody>
      </p:sp>
      <p:sp>
        <p:nvSpPr>
          <p:cNvPr id="4" name="Slide Number Placeholder 3"/>
          <p:cNvSpPr>
            <a:spLocks noGrp="1"/>
          </p:cNvSpPr>
          <p:nvPr>
            <p:ph type="sldNum" sz="quarter" idx="10"/>
          </p:nvPr>
        </p:nvSpPr>
        <p:spPr/>
        <p:txBody>
          <a:bodyPr/>
          <a:lstStyle/>
          <a:p>
            <a:fld id="{9B81950C-2A83-B14E-AE37-693ADAFC91F6}" type="slidenum">
              <a:rPr lang="en-US" smtClean="0"/>
              <a:pPr/>
              <a:t>4</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Cambria" pitchFamily="18" charset="0"/>
              </a:rPr>
              <a:t>represent  potentially heritable changes to the genome</a:t>
            </a:r>
          </a:p>
          <a:p>
            <a:endParaRPr lang="en-US" dirty="0"/>
          </a:p>
        </p:txBody>
      </p:sp>
      <p:sp>
        <p:nvSpPr>
          <p:cNvPr id="4" name="Slide Number Placeholder 3"/>
          <p:cNvSpPr>
            <a:spLocks noGrp="1"/>
          </p:cNvSpPr>
          <p:nvPr>
            <p:ph type="sldNum" sz="quarter" idx="10"/>
          </p:nvPr>
        </p:nvSpPr>
        <p:spPr/>
        <p:txBody>
          <a:bodyPr/>
          <a:lstStyle/>
          <a:p>
            <a:fld id="{CA5D3BF3-D352-46FC-8343-31F56E6730EA}" type="slidenum">
              <a:rPr lang="en-US" smtClean="0"/>
              <a:pPr/>
              <a:t>44</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259968435"/>
      </p:ext>
    </p:extLst>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just"/>
            <a:r>
              <a:rPr lang="en-US" sz="1200" dirty="0" smtClean="0"/>
              <a:t>DNA </a:t>
            </a:r>
            <a:r>
              <a:rPr lang="en-US" sz="1200" dirty="0" err="1" smtClean="0"/>
              <a:t>methylation</a:t>
            </a:r>
            <a:r>
              <a:rPr lang="en-US" sz="1200" dirty="0" smtClean="0"/>
              <a:t> at promoter regions can impede target gene expression</a:t>
            </a:r>
            <a:endParaRPr lang="en-US" sz="1200" kern="1200" dirty="0" smtClean="0">
              <a:solidFill>
                <a:schemeClr val="tx2"/>
              </a:solidFill>
              <a:latin typeface="+mn-lt"/>
              <a:ea typeface="+mn-ea"/>
              <a:cs typeface="+mn-cs"/>
            </a:endParaRPr>
          </a:p>
          <a:p>
            <a:pPr algn="just"/>
            <a:r>
              <a:rPr lang="en-US" sz="1200" kern="1200" dirty="0" err="1" smtClean="0">
                <a:solidFill>
                  <a:schemeClr val="tx2"/>
                </a:solidFill>
                <a:latin typeface="+mn-lt"/>
                <a:ea typeface="+mn-ea"/>
                <a:cs typeface="+mn-cs"/>
              </a:rPr>
              <a:t>CpG</a:t>
            </a:r>
            <a:r>
              <a:rPr lang="en-US" sz="1200" kern="1200" dirty="0" smtClean="0">
                <a:solidFill>
                  <a:schemeClr val="tx2"/>
                </a:solidFill>
                <a:latin typeface="+mn-lt"/>
                <a:ea typeface="+mn-ea"/>
                <a:cs typeface="+mn-cs"/>
              </a:rPr>
              <a:t> sites are regions of DNA where a cytosine nucleotide occurs next to a guanine nucleotide in the linear sequence of bases along its length. </a:t>
            </a:r>
          </a:p>
          <a:p>
            <a:pPr algn="just"/>
            <a:r>
              <a:rPr lang="en-US" sz="1200" kern="1200" dirty="0" smtClean="0">
                <a:solidFill>
                  <a:schemeClr val="tx2"/>
                </a:solidFill>
                <a:latin typeface="+mn-lt"/>
                <a:ea typeface="+mn-ea"/>
                <a:cs typeface="+mn-cs"/>
              </a:rPr>
              <a:t>*"</a:t>
            </a:r>
            <a:r>
              <a:rPr lang="en-US" sz="1200" kern="1200" dirty="0" err="1" smtClean="0">
                <a:solidFill>
                  <a:schemeClr val="tx2"/>
                </a:solidFill>
                <a:latin typeface="+mn-lt"/>
                <a:ea typeface="+mn-ea"/>
                <a:cs typeface="+mn-cs"/>
              </a:rPr>
              <a:t>CpG</a:t>
            </a:r>
            <a:r>
              <a:rPr lang="en-US" sz="1200" kern="1200" dirty="0" smtClean="0">
                <a:solidFill>
                  <a:schemeClr val="tx2"/>
                </a:solidFill>
                <a:latin typeface="+mn-lt"/>
                <a:ea typeface="+mn-ea"/>
                <a:cs typeface="+mn-cs"/>
              </a:rPr>
              <a:t>" stands for cytosine and guanine separated by a phosphate (—C—phosphate—G—), which links the two nucleosides together in DNA. </a:t>
            </a:r>
          </a:p>
          <a:p>
            <a:endParaRPr lang="en-US" dirty="0"/>
          </a:p>
        </p:txBody>
      </p:sp>
      <p:sp>
        <p:nvSpPr>
          <p:cNvPr id="4" name="Slide Number Placeholder 3"/>
          <p:cNvSpPr>
            <a:spLocks noGrp="1"/>
          </p:cNvSpPr>
          <p:nvPr>
            <p:ph type="sldNum" sz="quarter" idx="10"/>
          </p:nvPr>
        </p:nvSpPr>
        <p:spPr/>
        <p:txBody>
          <a:bodyPr/>
          <a:lstStyle/>
          <a:p>
            <a:fld id="{241DAF00-1394-2E4D-AF57-668CA5742705}" type="slidenum">
              <a:rPr lang="en-US" smtClean="0"/>
              <a:pPr/>
              <a:t>45</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Wood and leopard frogs exhibit behavioral isolation because the males of each species have vocalizations that only attract females of their species.</a:t>
            </a:r>
            <a:endParaRPr lang="en-US" smtClean="0"/>
          </a:p>
          <a:p>
            <a:endParaRPr lang="en-US"/>
          </a:p>
        </p:txBody>
      </p:sp>
      <p:sp>
        <p:nvSpPr>
          <p:cNvPr id="4" name="Slide Number Placeholder 3"/>
          <p:cNvSpPr>
            <a:spLocks noGrp="1"/>
          </p:cNvSpPr>
          <p:nvPr>
            <p:ph type="sldNum" sz="quarter" idx="10"/>
          </p:nvPr>
        </p:nvSpPr>
        <p:spPr/>
        <p:txBody>
          <a:bodyPr/>
          <a:lstStyle/>
          <a:p>
            <a:fld id="{A25F4551-0335-5947-8C54-77139BB45472}" type="slidenum">
              <a:rPr lang="en-US" smtClean="0"/>
              <a:pPr/>
              <a:t>20</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B81950C-2A83-B14E-AE37-693ADAFC91F6}" type="slidenum">
              <a:rPr lang="en-US" smtClean="0"/>
              <a:pPr/>
              <a:t>31</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A </a:t>
            </a:r>
            <a:r>
              <a:rPr lang="en-US" sz="1200" u="sng" kern="1200" dirty="0" smtClean="0">
                <a:solidFill>
                  <a:schemeClr val="tx1"/>
                </a:solidFill>
                <a:latin typeface="+mn-lt"/>
                <a:ea typeface="+mn-ea"/>
                <a:cs typeface="+mn-cs"/>
              </a:rPr>
              <a:t>deficiency is the loss of a chromosomal end fragment. Since it occurs normally only in one of two homologous partners, the result is a pairing of a defect and an intact chromosome. Deficiencies can be recognized by this. The intact partner chromosome shows how large the missing fragment of the defect chromosome is. A deletion is the loss of an inner chromosomal fragment. It can be recognized by a loop of the intact partner chromosome at the site where the missing fragment would have been in the defect chromosome. The loop allows conclusions about the size and the site of the deletion. A duplication is the doubling of one or several chromosomal fragments. It shows also as a loop but this time, the loop is in the defect partner chromosome. To find out, whether the loop has been caused by a deletion or a duplication, the band pattern of the chromosome has to be analyzed. The mutation is caused by a duplication, if the band pattern of the loop occurs twice. Usually, the pattern can be found again in a domain </a:t>
            </a:r>
            <a:r>
              <a:rPr lang="en-US" sz="1200" u="sng" kern="1200" dirty="0" err="1" smtClean="0">
                <a:solidFill>
                  <a:schemeClr val="tx1"/>
                </a:solidFill>
                <a:latin typeface="+mn-lt"/>
                <a:ea typeface="+mn-ea"/>
                <a:cs typeface="+mn-cs"/>
              </a:rPr>
              <a:t>neighbouring</a:t>
            </a:r>
            <a:r>
              <a:rPr lang="en-US" sz="1200" u="sng" kern="1200" dirty="0" smtClean="0">
                <a:solidFill>
                  <a:schemeClr val="tx1"/>
                </a:solidFill>
                <a:latin typeface="+mn-lt"/>
                <a:ea typeface="+mn-ea"/>
                <a:cs typeface="+mn-cs"/>
              </a:rPr>
              <a:t> the loop. The loop is caused by a deletion, if a fragment is missing. An inversion is the change of direction of a chromosomal segment. It results from a segment that has broken out of the chromosome and fused again at the same site but with inverted direction. A pairing of homologous chromosomes is possible, though rather complex loops may be formed. A translocation is the transfer of a chromosomal segment onto a non-homologous chromosome. Translocations were shown in a number of species, like maize </a:t>
            </a:r>
            <a:r>
              <a:rPr lang="en-US" sz="1200" i="1" u="sng" kern="1200" dirty="0" err="1" smtClean="0">
                <a:solidFill>
                  <a:schemeClr val="tx1"/>
                </a:solidFill>
                <a:latin typeface="+mn-lt"/>
                <a:ea typeface="+mn-ea"/>
                <a:cs typeface="+mn-cs"/>
              </a:rPr>
              <a:t>Oenothera</a:t>
            </a:r>
            <a:r>
              <a:rPr lang="en-US" sz="1200" i="1" u="sng" kern="1200" dirty="0" smtClean="0">
                <a:solidFill>
                  <a:schemeClr val="tx1"/>
                </a:solidFill>
                <a:latin typeface="+mn-lt"/>
                <a:ea typeface="+mn-ea"/>
                <a:cs typeface="+mn-cs"/>
              </a:rPr>
              <a:t> and others.</a:t>
            </a:r>
            <a:endParaRPr lang="en-US" dirty="0"/>
          </a:p>
        </p:txBody>
      </p:sp>
      <p:sp>
        <p:nvSpPr>
          <p:cNvPr id="4" name="Slide Number Placeholder 3"/>
          <p:cNvSpPr>
            <a:spLocks noGrp="1"/>
          </p:cNvSpPr>
          <p:nvPr>
            <p:ph type="sldNum" sz="quarter" idx="10"/>
          </p:nvPr>
        </p:nvSpPr>
        <p:spPr/>
        <p:txBody>
          <a:bodyPr/>
          <a:lstStyle/>
          <a:p>
            <a:fld id="{9B81950C-2A83-B14E-AE37-693ADAFC91F6}" type="slidenum">
              <a:rPr lang="en-US" smtClean="0"/>
              <a:pPr/>
              <a:t>32</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B81950C-2A83-B14E-AE37-693ADAFC91F6}" type="slidenum">
              <a:rPr lang="en-US" smtClean="0"/>
              <a:pPr/>
              <a:t>34</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In </a:t>
            </a:r>
            <a:r>
              <a:rPr lang="en-US" sz="1200" kern="1200" dirty="0" smtClean="0">
                <a:solidFill>
                  <a:schemeClr val="tx1"/>
                </a:solidFill>
                <a:latin typeface="+mn-lt"/>
                <a:ea typeface="+mn-ea"/>
                <a:cs typeface="+mn-cs"/>
                <a:hlinkClick r:id="rId3"/>
              </a:rPr>
              <a:t>genetics, an </a:t>
            </a:r>
            <a:r>
              <a:rPr lang="en-US" sz="1200" b="1" kern="1200" dirty="0" smtClean="0">
                <a:solidFill>
                  <a:schemeClr val="tx1"/>
                </a:solidFill>
                <a:latin typeface="+mn-lt"/>
                <a:ea typeface="+mn-ea"/>
                <a:cs typeface="+mn-cs"/>
                <a:hlinkClick r:id="rId3"/>
              </a:rPr>
              <a:t>operon is a functioning unit of genomic DNA containing a cluster of </a:t>
            </a:r>
            <a:r>
              <a:rPr lang="en-US" sz="1200" b="1" kern="1200" dirty="0" smtClean="0">
                <a:solidFill>
                  <a:schemeClr val="tx1"/>
                </a:solidFill>
                <a:latin typeface="+mn-lt"/>
                <a:ea typeface="+mn-ea"/>
                <a:cs typeface="+mn-cs"/>
                <a:hlinkClick r:id="rId4"/>
              </a:rPr>
              <a:t>genes under the control of a single </a:t>
            </a:r>
            <a:r>
              <a:rPr lang="en-US" sz="1200" b="1" kern="1200" dirty="0" smtClean="0">
                <a:solidFill>
                  <a:schemeClr val="tx1"/>
                </a:solidFill>
                <a:latin typeface="+mn-lt"/>
                <a:ea typeface="+mn-ea"/>
                <a:cs typeface="+mn-cs"/>
                <a:hlinkClick r:id="rId5"/>
              </a:rPr>
              <a:t>promoter.[1] The genes are </a:t>
            </a:r>
            <a:r>
              <a:rPr lang="en-US" sz="1200" b="1" kern="1200" dirty="0" smtClean="0">
                <a:solidFill>
                  <a:schemeClr val="tx1"/>
                </a:solidFill>
                <a:latin typeface="+mn-lt"/>
                <a:ea typeface="+mn-ea"/>
                <a:cs typeface="+mn-cs"/>
                <a:hlinkClick r:id="rId6"/>
              </a:rPr>
              <a:t>transcribed together into an </a:t>
            </a:r>
            <a:r>
              <a:rPr lang="en-US" sz="1200" b="1" kern="1200" dirty="0" smtClean="0">
                <a:solidFill>
                  <a:schemeClr val="tx1"/>
                </a:solidFill>
                <a:latin typeface="+mn-lt"/>
                <a:ea typeface="+mn-ea"/>
                <a:cs typeface="+mn-cs"/>
                <a:hlinkClick r:id="rId7"/>
              </a:rPr>
              <a:t>mRNA strand and either </a:t>
            </a:r>
            <a:r>
              <a:rPr lang="en-US" sz="1200" b="1" kern="1200" dirty="0" smtClean="0">
                <a:solidFill>
                  <a:schemeClr val="tx1"/>
                </a:solidFill>
                <a:latin typeface="+mn-lt"/>
                <a:ea typeface="+mn-ea"/>
                <a:cs typeface="+mn-cs"/>
                <a:hlinkClick r:id="rId8"/>
              </a:rPr>
              <a:t>translated together in the cytoplasm, or undergo </a:t>
            </a:r>
            <a:r>
              <a:rPr lang="en-US" sz="1200" b="1" kern="1200" dirty="0" smtClean="0">
                <a:solidFill>
                  <a:schemeClr val="tx1"/>
                </a:solidFill>
                <a:latin typeface="+mn-lt"/>
                <a:ea typeface="+mn-ea"/>
                <a:cs typeface="+mn-cs"/>
                <a:hlinkClick r:id="rId9"/>
              </a:rPr>
              <a:t>trans-splicing to create </a:t>
            </a:r>
            <a:r>
              <a:rPr lang="en-US" sz="1200" b="1" kern="1200" dirty="0" smtClean="0">
                <a:solidFill>
                  <a:schemeClr val="tx1"/>
                </a:solidFill>
                <a:latin typeface="+mn-lt"/>
                <a:ea typeface="+mn-ea"/>
                <a:cs typeface="+mn-cs"/>
                <a:hlinkClick r:id="rId10"/>
              </a:rPr>
              <a:t>monocistronic mRNAs that are translated separately, i.e. several strands of mRNA that each encode a single gene product.</a:t>
            </a:r>
            <a:endParaRPr lang="en-US" dirty="0"/>
          </a:p>
        </p:txBody>
      </p:sp>
      <p:sp>
        <p:nvSpPr>
          <p:cNvPr id="4" name="Slide Number Placeholder 3"/>
          <p:cNvSpPr>
            <a:spLocks noGrp="1"/>
          </p:cNvSpPr>
          <p:nvPr>
            <p:ph type="sldNum" sz="quarter" idx="10"/>
          </p:nvPr>
        </p:nvSpPr>
        <p:spPr/>
        <p:txBody>
          <a:bodyPr/>
          <a:lstStyle/>
          <a:p>
            <a:fld id="{B6EF6279-918D-B84C-9567-DFD5DD1DAD30}" type="slidenum">
              <a:rPr lang="en-US" smtClean="0"/>
              <a:t>36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Francois Jacob and Jacques Monod (1961) proposed the </a:t>
            </a:r>
            <a:r>
              <a:rPr lang="en-US" sz="1200" kern="1200" dirty="0" err="1" smtClean="0">
                <a:solidFill>
                  <a:schemeClr val="tx1"/>
                </a:solidFill>
                <a:latin typeface="+mn-lt"/>
                <a:ea typeface="+mn-ea"/>
                <a:cs typeface="+mn-cs"/>
              </a:rPr>
              <a:t>operon</a:t>
            </a:r>
            <a:r>
              <a:rPr lang="en-US" sz="1200" kern="1200" dirty="0" smtClean="0">
                <a:solidFill>
                  <a:schemeClr val="tx1"/>
                </a:solidFill>
                <a:latin typeface="+mn-lt"/>
                <a:ea typeface="+mn-ea"/>
                <a:cs typeface="+mn-cs"/>
              </a:rPr>
              <a:t> model to explain regulation of gene expression in </a:t>
            </a:r>
            <a:r>
              <a:rPr lang="en-US" sz="1200" kern="1200" dirty="0" err="1" smtClean="0">
                <a:solidFill>
                  <a:schemeClr val="tx1"/>
                </a:solidFill>
                <a:latin typeface="+mn-lt"/>
                <a:ea typeface="+mn-ea"/>
                <a:cs typeface="+mn-cs"/>
              </a:rPr>
              <a:t>prokaryotes.In</a:t>
            </a:r>
            <a:r>
              <a:rPr lang="en-US" sz="1200" kern="1200" dirty="0" smtClean="0">
                <a:solidFill>
                  <a:schemeClr val="tx1"/>
                </a:solidFill>
                <a:latin typeface="+mn-lt"/>
                <a:ea typeface="+mn-ea"/>
                <a:cs typeface="+mn-cs"/>
              </a:rPr>
              <a:t> the </a:t>
            </a:r>
            <a:r>
              <a:rPr lang="en-US" sz="1200" kern="1200" dirty="0" err="1" smtClean="0">
                <a:solidFill>
                  <a:schemeClr val="tx1"/>
                </a:solidFill>
                <a:latin typeface="+mn-lt"/>
                <a:ea typeface="+mn-ea"/>
                <a:cs typeface="+mn-cs"/>
              </a:rPr>
              <a:t>operon</a:t>
            </a:r>
            <a:r>
              <a:rPr lang="en-US" sz="1200" kern="1200" dirty="0" smtClean="0">
                <a:solidFill>
                  <a:schemeClr val="tx1"/>
                </a:solidFill>
                <a:latin typeface="+mn-lt"/>
                <a:ea typeface="+mn-ea"/>
                <a:cs typeface="+mn-cs"/>
              </a:rPr>
              <a:t> model, several genes code for an enzyme in the same metabolic pathway and are located in a sequence on a chromosome; expression of structural genes is controlled by the same regulatory genes.</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Bacteria do not require the same enzymes all the time; they produce just those needed at the </a:t>
            </a:r>
            <a:r>
              <a:rPr lang="en-US" sz="1200" kern="1200" dirty="0" err="1" smtClean="0">
                <a:solidFill>
                  <a:schemeClr val="tx1"/>
                </a:solidFill>
                <a:latin typeface="+mn-lt"/>
                <a:ea typeface="+mn-ea"/>
                <a:cs typeface="+mn-cs"/>
              </a:rPr>
              <a:t>moment.Francois</a:t>
            </a:r>
            <a:r>
              <a:rPr lang="en-US" sz="1200" kern="1200" dirty="0" smtClean="0">
                <a:solidFill>
                  <a:schemeClr val="tx1"/>
                </a:solidFill>
                <a:latin typeface="+mn-lt"/>
                <a:ea typeface="+mn-ea"/>
                <a:cs typeface="+mn-cs"/>
              </a:rPr>
              <a:t> Jacob and Jacques Monod (1961) proposed the </a:t>
            </a:r>
            <a:r>
              <a:rPr lang="en-US" sz="1200" kern="1200" dirty="0" err="1" smtClean="0">
                <a:solidFill>
                  <a:schemeClr val="tx1"/>
                </a:solidFill>
                <a:latin typeface="+mn-lt"/>
                <a:ea typeface="+mn-ea"/>
                <a:cs typeface="+mn-cs"/>
              </a:rPr>
              <a:t>operon</a:t>
            </a:r>
            <a:r>
              <a:rPr lang="en-US" sz="1200" kern="1200" dirty="0" smtClean="0">
                <a:solidFill>
                  <a:schemeClr val="tx1"/>
                </a:solidFill>
                <a:latin typeface="+mn-lt"/>
                <a:ea typeface="+mn-ea"/>
                <a:cs typeface="+mn-cs"/>
              </a:rPr>
              <a:t> model to explain regulation of gene expression in </a:t>
            </a:r>
            <a:r>
              <a:rPr lang="en-US" sz="1200" kern="1200" dirty="0" err="1" smtClean="0">
                <a:solidFill>
                  <a:schemeClr val="tx1"/>
                </a:solidFill>
                <a:latin typeface="+mn-lt"/>
                <a:ea typeface="+mn-ea"/>
                <a:cs typeface="+mn-cs"/>
              </a:rPr>
              <a:t>prokaryotes.In</a:t>
            </a:r>
            <a:r>
              <a:rPr lang="en-US" sz="1200" kern="1200" dirty="0" smtClean="0">
                <a:solidFill>
                  <a:schemeClr val="tx1"/>
                </a:solidFill>
                <a:latin typeface="+mn-lt"/>
                <a:ea typeface="+mn-ea"/>
                <a:cs typeface="+mn-cs"/>
              </a:rPr>
              <a:t> the </a:t>
            </a:r>
            <a:r>
              <a:rPr lang="en-US" sz="1200" kern="1200" dirty="0" err="1" smtClean="0">
                <a:solidFill>
                  <a:schemeClr val="tx1"/>
                </a:solidFill>
                <a:latin typeface="+mn-lt"/>
                <a:ea typeface="+mn-ea"/>
                <a:cs typeface="+mn-cs"/>
              </a:rPr>
              <a:t>operon</a:t>
            </a:r>
            <a:r>
              <a:rPr lang="en-US" sz="1200" kern="1200" dirty="0" smtClean="0">
                <a:solidFill>
                  <a:schemeClr val="tx1"/>
                </a:solidFill>
                <a:latin typeface="+mn-lt"/>
                <a:ea typeface="+mn-ea"/>
                <a:cs typeface="+mn-cs"/>
              </a:rPr>
              <a:t> model, several genes code for an enzyme in the same metabolic pathway and are located in a sequence on a chromosome; expression of structural genes is controlled by the same regulatory </a:t>
            </a:r>
            <a:r>
              <a:rPr lang="en-US" sz="1200" kern="1200" dirty="0" err="1" smtClean="0">
                <a:solidFill>
                  <a:schemeClr val="tx1"/>
                </a:solidFill>
                <a:latin typeface="+mn-lt"/>
                <a:ea typeface="+mn-ea"/>
                <a:cs typeface="+mn-cs"/>
              </a:rPr>
              <a:t>genes.An</a:t>
            </a:r>
            <a:r>
              <a:rPr lang="en-US" sz="1200" kern="1200" dirty="0" smtClean="0">
                <a:solidFill>
                  <a:schemeClr val="tx1"/>
                </a:solidFill>
                <a:latin typeface="+mn-lt"/>
                <a:ea typeface="+mn-ea"/>
                <a:cs typeface="+mn-cs"/>
              </a:rPr>
              <a:t> </a:t>
            </a:r>
            <a:r>
              <a:rPr lang="en-US" sz="1200" b="1" kern="1200" dirty="0" err="1" smtClean="0">
                <a:solidFill>
                  <a:schemeClr val="tx1"/>
                </a:solidFill>
                <a:latin typeface="+mn-lt"/>
                <a:ea typeface="+mn-ea"/>
                <a:cs typeface="+mn-cs"/>
              </a:rPr>
              <a:t>operon</a:t>
            </a:r>
            <a:r>
              <a:rPr lang="en-US" sz="1200" b="1" kern="1200" dirty="0" smtClean="0">
                <a:solidFill>
                  <a:schemeClr val="tx1"/>
                </a:solidFill>
                <a:latin typeface="+mn-lt"/>
                <a:ea typeface="+mn-ea"/>
                <a:cs typeface="+mn-cs"/>
              </a:rPr>
              <a:t> is a group of structural and regulatory genes that function as a single unit; it includes the </a:t>
            </a:r>
            <a:r>
              <a:rPr lang="en-US" sz="1200" b="1" kern="1200" dirty="0" err="1" smtClean="0">
                <a:solidFill>
                  <a:schemeClr val="tx1"/>
                </a:solidFill>
                <a:latin typeface="+mn-lt"/>
                <a:ea typeface="+mn-ea"/>
                <a:cs typeface="+mn-cs"/>
              </a:rPr>
              <a:t>following:A</a:t>
            </a:r>
            <a:r>
              <a:rPr lang="en-US" sz="1200" b="1" kern="1200" dirty="0" smtClean="0">
                <a:solidFill>
                  <a:schemeClr val="tx1"/>
                </a:solidFill>
                <a:latin typeface="+mn-lt"/>
                <a:ea typeface="+mn-ea"/>
                <a:cs typeface="+mn-cs"/>
              </a:rPr>
              <a:t> regulator gene, located outside the </a:t>
            </a:r>
            <a:r>
              <a:rPr lang="en-US" sz="1200" b="1" kern="1200" dirty="0" err="1" smtClean="0">
                <a:solidFill>
                  <a:schemeClr val="tx1"/>
                </a:solidFill>
                <a:latin typeface="+mn-lt"/>
                <a:ea typeface="+mn-ea"/>
                <a:cs typeface="+mn-cs"/>
              </a:rPr>
              <a:t>operon</a:t>
            </a:r>
            <a:r>
              <a:rPr lang="en-US" sz="1200" b="1" kern="1200" dirty="0" smtClean="0">
                <a:solidFill>
                  <a:schemeClr val="tx1"/>
                </a:solidFill>
                <a:latin typeface="+mn-lt"/>
                <a:ea typeface="+mn-ea"/>
                <a:cs typeface="+mn-cs"/>
              </a:rPr>
              <a:t>, codes for a repressor protein molecule that controls whether the </a:t>
            </a:r>
            <a:r>
              <a:rPr lang="en-US" sz="1200" b="1" kern="1200" dirty="0" err="1" smtClean="0">
                <a:solidFill>
                  <a:schemeClr val="tx1"/>
                </a:solidFill>
                <a:latin typeface="+mn-lt"/>
                <a:ea typeface="+mn-ea"/>
                <a:cs typeface="+mn-cs"/>
              </a:rPr>
              <a:t>operon</a:t>
            </a:r>
            <a:r>
              <a:rPr lang="en-US" sz="1200" b="1" kern="1200" dirty="0" smtClean="0">
                <a:solidFill>
                  <a:schemeClr val="tx1"/>
                </a:solidFill>
                <a:latin typeface="+mn-lt"/>
                <a:ea typeface="+mn-ea"/>
                <a:cs typeface="+mn-cs"/>
              </a:rPr>
              <a:t> is active or </a:t>
            </a:r>
            <a:r>
              <a:rPr lang="en-US" sz="1200" b="1" kern="1200" dirty="0" err="1" smtClean="0">
                <a:solidFill>
                  <a:schemeClr val="tx1"/>
                </a:solidFill>
                <a:latin typeface="+mn-lt"/>
                <a:ea typeface="+mn-ea"/>
                <a:cs typeface="+mn-cs"/>
              </a:rPr>
              <a:t>not.A</a:t>
            </a:r>
            <a:r>
              <a:rPr lang="en-US" sz="1200" b="1" kern="1200" dirty="0" smtClean="0">
                <a:solidFill>
                  <a:schemeClr val="tx1"/>
                </a:solidFill>
                <a:latin typeface="+mn-lt"/>
                <a:ea typeface="+mn-ea"/>
                <a:cs typeface="+mn-cs"/>
              </a:rPr>
              <a:t> </a:t>
            </a:r>
            <a:r>
              <a:rPr lang="en-US" sz="1200" b="1" kern="1200" dirty="0" err="1" smtClean="0">
                <a:solidFill>
                  <a:schemeClr val="tx1"/>
                </a:solidFill>
                <a:latin typeface="+mn-lt"/>
                <a:ea typeface="+mn-ea"/>
                <a:cs typeface="+mn-cs"/>
              </a:rPr>
              <a:t>promotor</a:t>
            </a:r>
            <a:r>
              <a:rPr lang="en-US" sz="1200" b="1" kern="1200" dirty="0" smtClean="0">
                <a:solidFill>
                  <a:schemeClr val="tx1"/>
                </a:solidFill>
                <a:latin typeface="+mn-lt"/>
                <a:ea typeface="+mn-ea"/>
                <a:cs typeface="+mn-cs"/>
              </a:rPr>
              <a:t> is the sequence of DNA where RNA polymerase attaches when a gene is to be </a:t>
            </a:r>
            <a:r>
              <a:rPr lang="en-US" sz="1200" b="1" kern="1200" dirty="0" err="1" smtClean="0">
                <a:solidFill>
                  <a:schemeClr val="tx1"/>
                </a:solidFill>
                <a:latin typeface="+mn-lt"/>
                <a:ea typeface="+mn-ea"/>
                <a:cs typeface="+mn-cs"/>
              </a:rPr>
              <a:t>transcribed.An</a:t>
            </a:r>
            <a:r>
              <a:rPr lang="en-US" sz="1200" b="1" kern="1200" dirty="0" smtClean="0">
                <a:solidFill>
                  <a:schemeClr val="tx1"/>
                </a:solidFill>
                <a:latin typeface="+mn-lt"/>
                <a:ea typeface="+mn-ea"/>
                <a:cs typeface="+mn-cs"/>
              </a:rPr>
              <a:t> operator is a short sequence of DNA where an active repressor binds, preventing RNA polymerase from attaching to the </a:t>
            </a:r>
            <a:r>
              <a:rPr lang="en-US" sz="1200" b="1" kern="1200" dirty="0" err="1" smtClean="0">
                <a:solidFill>
                  <a:schemeClr val="tx1"/>
                </a:solidFill>
                <a:latin typeface="+mn-lt"/>
                <a:ea typeface="+mn-ea"/>
                <a:cs typeface="+mn-cs"/>
              </a:rPr>
              <a:t>promotor</a:t>
            </a:r>
            <a:r>
              <a:rPr lang="en-US" sz="1200" b="1" kern="1200" dirty="0" smtClean="0">
                <a:solidFill>
                  <a:schemeClr val="tx1"/>
                </a:solidFill>
                <a:latin typeface="+mn-lt"/>
                <a:ea typeface="+mn-ea"/>
                <a:cs typeface="+mn-cs"/>
              </a:rPr>
              <a:t>--transcription therefore does not </a:t>
            </a:r>
            <a:r>
              <a:rPr lang="en-US" sz="1200" b="1" kern="1200" dirty="0" err="1" smtClean="0">
                <a:solidFill>
                  <a:schemeClr val="tx1"/>
                </a:solidFill>
                <a:latin typeface="+mn-lt"/>
                <a:ea typeface="+mn-ea"/>
                <a:cs typeface="+mn-cs"/>
              </a:rPr>
              <a:t>occur.Structural</a:t>
            </a:r>
            <a:r>
              <a:rPr lang="en-US" sz="1200" b="1" kern="1200" dirty="0" smtClean="0">
                <a:solidFill>
                  <a:schemeClr val="tx1"/>
                </a:solidFill>
                <a:latin typeface="+mn-lt"/>
                <a:ea typeface="+mn-ea"/>
                <a:cs typeface="+mn-cs"/>
              </a:rPr>
              <a:t> genes are one to several genes coding for enzymes of a metabolic pathway that are transcribed as a unit.</a:t>
            </a:r>
            <a:endParaRPr lang="en-US" dirty="0"/>
          </a:p>
        </p:txBody>
      </p:sp>
      <p:sp>
        <p:nvSpPr>
          <p:cNvPr id="4" name="Slide Number Placeholder 3"/>
          <p:cNvSpPr>
            <a:spLocks noGrp="1"/>
          </p:cNvSpPr>
          <p:nvPr>
            <p:ph type="sldNum" sz="quarter" idx="10"/>
          </p:nvPr>
        </p:nvSpPr>
        <p:spPr/>
        <p:txBody>
          <a:bodyPr/>
          <a:lstStyle/>
          <a:p>
            <a:fld id="{B6EF6279-918D-B84C-9567-DFD5DD1DAD30}" type="slidenum">
              <a:rPr lang="en-US" smtClean="0"/>
              <a:t>38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First, all of the </a:t>
            </a:r>
            <a:r>
              <a:rPr lang="en-US" sz="1200" kern="1200" dirty="0" err="1" smtClean="0">
                <a:solidFill>
                  <a:schemeClr val="tx1"/>
                </a:solidFill>
                <a:latin typeface="+mn-lt"/>
                <a:ea typeface="+mn-ea"/>
                <a:cs typeface="+mn-cs"/>
              </a:rPr>
              <a:t>operon's</a:t>
            </a:r>
            <a:r>
              <a:rPr lang="en-US" sz="1200" kern="1200" dirty="0" smtClean="0">
                <a:solidFill>
                  <a:schemeClr val="tx1"/>
                </a:solidFill>
                <a:latin typeface="+mn-lt"/>
                <a:ea typeface="+mn-ea"/>
                <a:cs typeface="+mn-cs"/>
              </a:rPr>
              <a:t> genes are downstream of a single promoter. This promoter serves as a recognition site for the transcriptional machinery of the RNA polymerase complex. Second, all genes in an </a:t>
            </a:r>
            <a:r>
              <a:rPr lang="en-US" sz="1200" kern="1200" dirty="0" err="1" smtClean="0">
                <a:solidFill>
                  <a:schemeClr val="tx1"/>
                </a:solidFill>
                <a:latin typeface="+mn-lt"/>
                <a:ea typeface="+mn-ea"/>
                <a:cs typeface="+mn-cs"/>
              </a:rPr>
              <a:t>operon</a:t>
            </a:r>
            <a:r>
              <a:rPr lang="en-US" sz="1200" kern="1200" dirty="0" smtClean="0">
                <a:solidFill>
                  <a:schemeClr val="tx1"/>
                </a:solidFill>
                <a:latin typeface="+mn-lt"/>
                <a:ea typeface="+mn-ea"/>
                <a:cs typeface="+mn-cs"/>
              </a:rPr>
              <a:t> actually become part of a single messenger RNA molecule, which is subsequently translated into individual protein gene products.</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In </a:t>
            </a:r>
            <a:r>
              <a:rPr lang="en-US" sz="1200" kern="1200" dirty="0" smtClean="0">
                <a:solidFill>
                  <a:schemeClr val="tx1"/>
                </a:solidFill>
                <a:latin typeface="+mn-lt"/>
                <a:ea typeface="+mn-ea"/>
                <a:cs typeface="+mn-cs"/>
                <a:hlinkClick r:id="rId3"/>
              </a:rPr>
              <a:t>genetics, an </a:t>
            </a:r>
            <a:r>
              <a:rPr lang="en-US" sz="1200" b="1" kern="1200" dirty="0" smtClean="0">
                <a:solidFill>
                  <a:schemeClr val="tx1"/>
                </a:solidFill>
                <a:latin typeface="+mn-lt"/>
                <a:ea typeface="+mn-ea"/>
                <a:cs typeface="+mn-cs"/>
                <a:hlinkClick r:id="rId3"/>
              </a:rPr>
              <a:t>operator is a segment of </a:t>
            </a:r>
            <a:r>
              <a:rPr lang="en-US" sz="1200" b="1" kern="1200" dirty="0" smtClean="0">
                <a:solidFill>
                  <a:schemeClr val="tx1"/>
                </a:solidFill>
                <a:latin typeface="+mn-lt"/>
                <a:ea typeface="+mn-ea"/>
                <a:cs typeface="+mn-cs"/>
                <a:hlinkClick r:id="rId4"/>
              </a:rPr>
              <a:t>DNA to which a </a:t>
            </a:r>
            <a:r>
              <a:rPr lang="en-US" sz="1200" b="1" kern="1200" dirty="0" smtClean="0">
                <a:solidFill>
                  <a:schemeClr val="tx1"/>
                </a:solidFill>
                <a:latin typeface="+mn-lt"/>
                <a:ea typeface="+mn-ea"/>
                <a:cs typeface="+mn-cs"/>
                <a:hlinkClick r:id="rId5"/>
              </a:rPr>
              <a:t>transcription factor binds to regulate </a:t>
            </a:r>
            <a:r>
              <a:rPr lang="en-US" sz="1200" b="1" kern="1200" dirty="0" smtClean="0">
                <a:solidFill>
                  <a:schemeClr val="tx1"/>
                </a:solidFill>
                <a:latin typeface="+mn-lt"/>
                <a:ea typeface="+mn-ea"/>
                <a:cs typeface="+mn-cs"/>
                <a:hlinkClick r:id="rId6"/>
              </a:rPr>
              <a:t>gene expression. The transcription factor is typically a </a:t>
            </a:r>
            <a:r>
              <a:rPr lang="en-US" sz="1200" b="1" kern="1200" dirty="0" smtClean="0">
                <a:solidFill>
                  <a:schemeClr val="tx1"/>
                </a:solidFill>
                <a:latin typeface="+mn-lt"/>
                <a:ea typeface="+mn-ea"/>
                <a:cs typeface="+mn-cs"/>
                <a:hlinkClick r:id="rId7"/>
              </a:rPr>
              <a:t>repressor, which can bind to the operator to prevent </a:t>
            </a:r>
            <a:r>
              <a:rPr lang="en-US" sz="1200" b="1" kern="1200" dirty="0" smtClean="0">
                <a:solidFill>
                  <a:schemeClr val="tx1"/>
                </a:solidFill>
                <a:latin typeface="+mn-lt"/>
                <a:ea typeface="+mn-ea"/>
                <a:cs typeface="+mn-cs"/>
                <a:hlinkClick r:id="rId8"/>
              </a:rPr>
              <a:t>transcription.</a:t>
            </a:r>
            <a:endParaRPr lang="en-US" dirty="0"/>
          </a:p>
        </p:txBody>
      </p:sp>
      <p:sp>
        <p:nvSpPr>
          <p:cNvPr id="4" name="Slide Number Placeholder 3"/>
          <p:cNvSpPr>
            <a:spLocks noGrp="1"/>
          </p:cNvSpPr>
          <p:nvPr>
            <p:ph type="sldNum" sz="quarter" idx="10"/>
          </p:nvPr>
        </p:nvSpPr>
        <p:spPr/>
        <p:txBody>
          <a:bodyPr/>
          <a:lstStyle/>
          <a:p>
            <a:fld id="{B6EF6279-918D-B84C-9567-DFD5DD1DAD30}" type="slidenum">
              <a:rPr lang="en-US" smtClean="0"/>
              <a:t>39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5D3BF3-D352-46FC-8343-31F56E6730EA}" type="slidenum">
              <a:rPr lang="en-US" smtClean="0"/>
              <a:pPr/>
              <a:t>43</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6380906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0A52812-480D-EA42-BFE2-0142DADDAE09}" type="datetimeFigureOut">
              <a:rPr lang="en-US" smtClean="0"/>
              <a:t>9/17/14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29A610-0AE1-C748-9949-82BB45F02F32}"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0A52812-480D-EA42-BFE2-0142DADDAE09}" type="datetimeFigureOut">
              <a:rPr lang="en-US" smtClean="0"/>
              <a:t>9/17/14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29A610-0AE1-C748-9949-82BB45F02F32}"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0A52812-480D-EA42-BFE2-0142DADDAE09}" type="datetimeFigureOut">
              <a:rPr lang="en-US" smtClean="0"/>
              <a:t>9/17/14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29A610-0AE1-C748-9949-82BB45F02F32}"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0A52812-480D-EA42-BFE2-0142DADDAE09}" type="datetimeFigureOut">
              <a:rPr lang="en-US" smtClean="0"/>
              <a:t>9/17/14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29A610-0AE1-C748-9949-82BB45F02F32}"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0A52812-480D-EA42-BFE2-0142DADDAE09}" type="datetimeFigureOut">
              <a:rPr lang="en-US" smtClean="0"/>
              <a:t>9/17/14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29A610-0AE1-C748-9949-82BB45F02F32}"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0A52812-480D-EA42-BFE2-0142DADDAE09}" type="datetimeFigureOut">
              <a:rPr lang="en-US" smtClean="0"/>
              <a:t>9/17/14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29A610-0AE1-C748-9949-82BB45F02F32}"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0A52812-480D-EA42-BFE2-0142DADDAE09}" type="datetimeFigureOut">
              <a:rPr lang="en-US" smtClean="0"/>
              <a:t>9/17/14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C29A610-0AE1-C748-9949-82BB45F02F32}"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0A52812-480D-EA42-BFE2-0142DADDAE09}" type="datetimeFigureOut">
              <a:rPr lang="en-US" smtClean="0"/>
              <a:t>9/17/14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C29A610-0AE1-C748-9949-82BB45F02F32}"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A52812-480D-EA42-BFE2-0142DADDAE09}" type="datetimeFigureOut">
              <a:rPr lang="en-US" smtClean="0"/>
              <a:t>9/17/14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C29A610-0AE1-C748-9949-82BB45F02F32}"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0A52812-480D-EA42-BFE2-0142DADDAE09}" type="datetimeFigureOut">
              <a:rPr lang="en-US" smtClean="0"/>
              <a:t>9/17/14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29A610-0AE1-C748-9949-82BB45F02F32}"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0A52812-480D-EA42-BFE2-0142DADDAE09}" type="datetimeFigureOut">
              <a:rPr lang="en-US" smtClean="0"/>
              <a:t>9/17/14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29A610-0AE1-C748-9949-82BB45F02F32}"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A52812-480D-EA42-BFE2-0142DADDAE09}" type="datetimeFigureOut">
              <a:rPr lang="en-US" smtClean="0"/>
              <a:t>9/17/14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29A610-0AE1-C748-9949-82BB45F02F32}"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image" Target="../media/image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0.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3.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24.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2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27.png"/></Relationships>
</file>

<file path=ppt/slides/_rels/slide44.xml.rels><?xml version="1.0" encoding="UTF-8" standalone="yes"?>
<Relationships xmlns="http://schemas.openxmlformats.org/package/2006/relationships"><Relationship Id="rId3" Type="http://schemas.openxmlformats.org/officeDocument/2006/relationships/image" Target="../media/image28.png"/><Relationship Id="rId4" Type="http://schemas.openxmlformats.org/officeDocument/2006/relationships/image" Target="../media/image29.pn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image" Target="../media/image2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 Id="rId3"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135826"/>
            <a:ext cx="8229600" cy="3722174"/>
          </a:xfrm>
        </p:spPr>
        <p:txBody>
          <a:bodyPr>
            <a:noAutofit/>
          </a:bodyPr>
          <a:lstStyle/>
          <a:p>
            <a:pPr algn="l"/>
            <a:r>
              <a:rPr lang="en-US" sz="3200" dirty="0" smtClean="0"/>
              <a:t>H.  Genes and Proteins </a:t>
            </a:r>
            <a:br>
              <a:rPr lang="en-US" sz="3200" dirty="0" smtClean="0"/>
            </a:br>
            <a:r>
              <a:rPr lang="en-US" sz="3200" dirty="0" smtClean="0"/>
              <a:t/>
            </a:r>
            <a:br>
              <a:rPr lang="en-US" sz="3200" dirty="0" smtClean="0"/>
            </a:br>
            <a:r>
              <a:rPr lang="en-US" sz="3200" dirty="0" smtClean="0"/>
              <a:t> 	1.  Genes are instructions for assembling proteins.  </a:t>
            </a:r>
            <a:br>
              <a:rPr lang="en-US" sz="3200" dirty="0" smtClean="0"/>
            </a:br>
            <a:r>
              <a:rPr lang="en-US" sz="3200" dirty="0" smtClean="0"/>
              <a:t>	2.  Inherited traits depend on the proteins coded by genes  </a:t>
            </a:r>
            <a:br>
              <a:rPr lang="en-US" sz="3200" dirty="0" smtClean="0"/>
            </a:br>
            <a:r>
              <a:rPr lang="en-US" sz="3200" dirty="0" smtClean="0"/>
              <a:t>							DNA </a:t>
            </a:r>
            <a:r>
              <a:rPr lang="en-US" sz="3200" dirty="0" err="1" smtClean="0">
                <a:sym typeface="Wingdings"/>
              </a:rPr>
              <a:t></a:t>
            </a:r>
            <a:r>
              <a:rPr lang="en-US" sz="3200" dirty="0" smtClean="0">
                <a:sym typeface="Wingdings"/>
              </a:rPr>
              <a:t> RNA </a:t>
            </a:r>
            <a:r>
              <a:rPr lang="en-US" sz="3200" dirty="0" err="1" smtClean="0">
                <a:sym typeface="Wingdings"/>
              </a:rPr>
              <a:t></a:t>
            </a:r>
            <a:r>
              <a:rPr lang="en-US" sz="3200" dirty="0" smtClean="0">
                <a:sym typeface="Wingdings"/>
              </a:rPr>
              <a:t> Protein </a:t>
            </a:r>
            <a:endParaRPr lang="en-US" sz="3200" dirty="0"/>
          </a:p>
        </p:txBody>
      </p:sp>
      <p:sp>
        <p:nvSpPr>
          <p:cNvPr id="3" name="Content Placeholder 2"/>
          <p:cNvSpPr>
            <a:spLocks noGrp="1"/>
          </p:cNvSpPr>
          <p:nvPr>
            <p:ph idx="1"/>
          </p:nvPr>
        </p:nvSpPr>
        <p:spPr>
          <a:xfrm>
            <a:off x="457200" y="401697"/>
            <a:ext cx="8229600" cy="3291321"/>
          </a:xfrm>
        </p:spPr>
        <p:txBody>
          <a:bodyPr>
            <a:normAutofit/>
          </a:bodyPr>
          <a:lstStyle/>
          <a:p>
            <a:pPr marL="514350" indent="-514350">
              <a:buAutoNum type="alphaUcPeriod" startAt="7"/>
            </a:pPr>
            <a:r>
              <a:rPr lang="en-US" dirty="0" smtClean="0"/>
              <a:t>The role of RNA and DNA</a:t>
            </a:r>
          </a:p>
          <a:p>
            <a:pPr marL="514350" indent="-514350">
              <a:buNone/>
            </a:pPr>
            <a:endParaRPr lang="en-US" sz="1000" dirty="0" smtClean="0"/>
          </a:p>
          <a:p>
            <a:pPr marL="914400" lvl="1" indent="-514350">
              <a:buAutoNum type="arabicPeriod"/>
            </a:pPr>
            <a:r>
              <a:rPr lang="en-US" sz="3200" dirty="0" smtClean="0"/>
              <a:t>DNA = The master Plan (the original)</a:t>
            </a:r>
          </a:p>
          <a:p>
            <a:pPr marL="914400" lvl="1" indent="-514350">
              <a:buAutoNum type="arabicPeriod"/>
            </a:pPr>
            <a:r>
              <a:rPr lang="en-US" sz="3200" dirty="0" smtClean="0"/>
              <a:t>RNA = Blueprint (copy that is moved around)</a:t>
            </a:r>
          </a:p>
          <a:p>
            <a:pPr marL="914400" lvl="1" indent="-514350">
              <a:buNone/>
            </a:pPr>
            <a:r>
              <a:rPr lang="en-US" sz="3200" dirty="0" smtClean="0"/>
              <a:t>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79016"/>
            <a:ext cx="8229600" cy="4525963"/>
          </a:xfrm>
        </p:spPr>
        <p:txBody>
          <a:bodyPr/>
          <a:lstStyle/>
          <a:p>
            <a:pPr marL="514350" indent="-514350">
              <a:buAutoNum type="arabicPeriod" startAt="2"/>
            </a:pPr>
            <a:r>
              <a:rPr lang="en-US" dirty="0" smtClean="0"/>
              <a:t>Gene Shuffling – Occurs during production of gametes</a:t>
            </a:r>
          </a:p>
          <a:p>
            <a:pPr marL="514350" indent="-514350">
              <a:buNone/>
            </a:pPr>
            <a:r>
              <a:rPr lang="en-US" dirty="0" smtClean="0"/>
              <a:t>	-  8.4 million (2^23)different combinations of 	genes</a:t>
            </a:r>
          </a:p>
          <a:p>
            <a:pPr marL="514350" indent="-514350">
              <a:buNone/>
            </a:pPr>
            <a:r>
              <a:rPr lang="en-US" dirty="0" smtClean="0"/>
              <a:t>	-  Crossing over also increases genotypes  </a:t>
            </a:r>
            <a:endParaRPr lang="en-US" dirty="0"/>
          </a:p>
        </p:txBody>
      </p:sp>
      <p:pic>
        <p:nvPicPr>
          <p:cNvPr id="4" name="Picture 3"/>
          <p:cNvPicPr>
            <a:picLocks noChangeAspect="1"/>
          </p:cNvPicPr>
          <p:nvPr/>
        </p:nvPicPr>
        <p:blipFill>
          <a:blip r:embed="rId2"/>
          <a:srcRect t="10742"/>
          <a:stretch>
            <a:fillRect/>
          </a:stretch>
        </p:blipFill>
        <p:spPr>
          <a:xfrm>
            <a:off x="2965834" y="3230571"/>
            <a:ext cx="3048000" cy="362742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9430"/>
            <a:ext cx="8229600" cy="4525963"/>
          </a:xfrm>
        </p:spPr>
        <p:txBody>
          <a:bodyPr>
            <a:normAutofit lnSpcReduction="10000"/>
          </a:bodyPr>
          <a:lstStyle/>
          <a:p>
            <a:r>
              <a:rPr lang="en-US" dirty="0" smtClean="0"/>
              <a:t>Single Gene and Polygenic Traits</a:t>
            </a:r>
          </a:p>
          <a:p>
            <a:pPr marL="514350" indent="-514350">
              <a:buAutoNum type="arabicPeriod"/>
            </a:pPr>
            <a:r>
              <a:rPr lang="en-US" dirty="0" smtClean="0"/>
              <a:t># of phenotypes produced for a given trait depends on the number of genes that control the trait</a:t>
            </a:r>
          </a:p>
          <a:p>
            <a:pPr marL="514350" indent="-514350">
              <a:buFontTx/>
              <a:buChar char="-"/>
            </a:pPr>
            <a:r>
              <a:rPr lang="en-US" dirty="0" smtClean="0"/>
              <a:t>Single-gene trait – controlled by a single gene that has 2 alleles</a:t>
            </a:r>
          </a:p>
          <a:p>
            <a:pPr marL="514350" indent="-514350">
              <a:buFontTx/>
              <a:buChar char="-"/>
            </a:pPr>
            <a:r>
              <a:rPr lang="en-US" dirty="0" smtClean="0"/>
              <a:t>Has fewer phenotypes than a polygenic trait</a:t>
            </a:r>
          </a:p>
          <a:p>
            <a:pPr marL="514350" indent="-514350">
              <a:buFontTx/>
              <a:buChar char="-"/>
            </a:pPr>
            <a:r>
              <a:rPr lang="en-US" dirty="0" smtClean="0"/>
              <a:t>Show’s simple dominant-recessive pattern – Widow’s Peak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67617"/>
            <a:ext cx="8229600" cy="4525963"/>
          </a:xfrm>
        </p:spPr>
        <p:txBody>
          <a:bodyPr/>
          <a:lstStyle/>
          <a:p>
            <a:pPr marL="514350" indent="-514350">
              <a:buAutoNum type="arabicPeriod" startAt="2"/>
            </a:pPr>
            <a:r>
              <a:rPr lang="en-US" dirty="0" smtClean="0"/>
              <a:t>Polygenic Traits – Controlled by 2 or more genes [height]</a:t>
            </a:r>
          </a:p>
          <a:p>
            <a:pPr marL="514350" indent="-514350">
              <a:buNone/>
            </a:pPr>
            <a:r>
              <a:rPr lang="en-US" dirty="0" smtClean="0"/>
              <a:t>-  Show a wide range of phenotypes </a:t>
            </a:r>
            <a:endParaRPr lang="en-US" dirty="0"/>
          </a:p>
        </p:txBody>
      </p:sp>
      <p:pic>
        <p:nvPicPr>
          <p:cNvPr id="4" name="Picture 3"/>
          <p:cNvPicPr>
            <a:picLocks noChangeAspect="1"/>
          </p:cNvPicPr>
          <p:nvPr/>
        </p:nvPicPr>
        <p:blipFill>
          <a:blip r:embed="rId2"/>
          <a:srcRect b="4213"/>
          <a:stretch>
            <a:fillRect/>
          </a:stretch>
        </p:blipFill>
        <p:spPr>
          <a:xfrm>
            <a:off x="824436" y="2209035"/>
            <a:ext cx="6974811" cy="464896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pPr>
              <a:buNone/>
            </a:pPr>
            <a:r>
              <a:rPr lang="en-US" dirty="0" smtClean="0"/>
              <a:t>Evolution </a:t>
            </a:r>
            <a:r>
              <a:rPr lang="en-US" dirty="0" smtClean="0"/>
              <a:t>as Genetic Change</a:t>
            </a:r>
          </a:p>
          <a:p>
            <a:pPr>
              <a:buNone/>
            </a:pPr>
            <a:endParaRPr lang="en-US" sz="1081" dirty="0" smtClean="0"/>
          </a:p>
          <a:p>
            <a:pPr>
              <a:buFontTx/>
              <a:buChar char="•"/>
            </a:pPr>
            <a:r>
              <a:rPr lang="en-US" dirty="0" smtClean="0"/>
              <a:t>Natural Selection on Single-gene traits</a:t>
            </a:r>
          </a:p>
          <a:p>
            <a:pPr marL="514350" indent="-514350">
              <a:buAutoNum type="arabicPeriod"/>
            </a:pPr>
            <a:r>
              <a:rPr lang="en-US" dirty="0" smtClean="0"/>
              <a:t>Can lead to changes in allele frequencies &amp; thus to evolution</a:t>
            </a:r>
          </a:p>
          <a:p>
            <a:pPr marL="514350" indent="-514350">
              <a:buAutoNum type="arabicPeriod"/>
            </a:pPr>
            <a:r>
              <a:rPr lang="en-US" dirty="0" smtClean="0"/>
              <a:t>White moth </a:t>
            </a:r>
            <a:r>
              <a:rPr lang="en-US" dirty="0" smtClean="0"/>
              <a:t>versus </a:t>
            </a:r>
            <a:r>
              <a:rPr lang="en-US" dirty="0" smtClean="0"/>
              <a:t>Dark </a:t>
            </a:r>
            <a:r>
              <a:rPr lang="en-US" dirty="0" smtClean="0"/>
              <a:t>moth example</a:t>
            </a:r>
          </a:p>
          <a:p>
            <a:pPr marL="514350" indent="-514350">
              <a:buNone/>
            </a:pPr>
            <a:r>
              <a:rPr lang="en-US" dirty="0" smtClean="0"/>
              <a:t>-  Frequency of new allele will increase if this mutation makes some individuals more fit for their environment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45596"/>
            <a:ext cx="8229600" cy="4525963"/>
          </a:xfrm>
        </p:spPr>
        <p:txBody>
          <a:bodyPr/>
          <a:lstStyle/>
          <a:p>
            <a:r>
              <a:rPr lang="en-US" dirty="0" smtClean="0"/>
              <a:t>Natural Selection on Polygenic Traits</a:t>
            </a:r>
          </a:p>
          <a:p>
            <a:pPr>
              <a:buNone/>
            </a:pPr>
            <a:r>
              <a:rPr lang="en-US" dirty="0" smtClean="0"/>
              <a:t>1.  </a:t>
            </a:r>
            <a:r>
              <a:rPr lang="en-US" b="1" dirty="0" smtClean="0"/>
              <a:t>Directional Selection </a:t>
            </a:r>
            <a:r>
              <a:rPr lang="en-US" dirty="0" smtClean="0"/>
              <a:t>– When individuals at only one end of a bell curve of phenotype frequencies have higher fitness than individuals in the middle or at the other end.  </a:t>
            </a:r>
            <a:endParaRPr lang="en-US" dirty="0"/>
          </a:p>
        </p:txBody>
      </p:sp>
      <p:pic>
        <p:nvPicPr>
          <p:cNvPr id="4" name="Picture 3"/>
          <p:cNvPicPr>
            <a:picLocks noChangeAspect="1"/>
          </p:cNvPicPr>
          <p:nvPr/>
        </p:nvPicPr>
        <p:blipFill>
          <a:blip r:embed="rId2"/>
          <a:srcRect b="48589"/>
          <a:stretch>
            <a:fillRect/>
          </a:stretch>
        </p:blipFill>
        <p:spPr>
          <a:xfrm>
            <a:off x="2640467" y="3680760"/>
            <a:ext cx="4414380" cy="317724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rcRect r="65542"/>
          <a:stretch>
            <a:fillRect/>
          </a:stretch>
        </p:blipFill>
        <p:spPr>
          <a:xfrm>
            <a:off x="2545255" y="274638"/>
            <a:ext cx="3857014" cy="6367844"/>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Directional Selection Graphs</a:t>
            </a:r>
            <a:endParaRPr lang="en-US" dirty="0"/>
          </a:p>
        </p:txBody>
      </p:sp>
      <p:sp>
        <p:nvSpPr>
          <p:cNvPr id="3" name="Content Placeholder 2"/>
          <p:cNvSpPr>
            <a:spLocks noGrp="1"/>
          </p:cNvSpPr>
          <p:nvPr>
            <p:ph idx="1"/>
          </p:nvPr>
        </p:nvSpPr>
        <p:spPr/>
        <p:txBody>
          <a:bodyPr/>
          <a:lstStyle/>
          <a:p>
            <a:pPr>
              <a:buFontTx/>
              <a:buChar char="-"/>
            </a:pPr>
            <a:r>
              <a:rPr lang="en-US" dirty="0" smtClean="0"/>
              <a:t>Evolution causes an increase in the # of individuals with the trait at one end of the curve</a:t>
            </a:r>
          </a:p>
          <a:p>
            <a:pPr>
              <a:buFontTx/>
              <a:buChar char="-"/>
            </a:pPr>
            <a:r>
              <a:rPr lang="en-US" dirty="0" smtClean="0"/>
              <a:t>Example:  Increase of beak size of finches on the Galapagos</a:t>
            </a:r>
          </a:p>
          <a:p>
            <a:pPr>
              <a:buNone/>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rcRect l="66233"/>
          <a:stretch>
            <a:fillRect/>
          </a:stretch>
        </p:blipFill>
        <p:spPr>
          <a:xfrm>
            <a:off x="2768074" y="387127"/>
            <a:ext cx="3593453" cy="6054069"/>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457200" y="1600200"/>
            <a:ext cx="7501513" cy="4267593"/>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Process of Speciation</a:t>
            </a:r>
            <a:endParaRPr lang="en-US" dirty="0"/>
          </a:p>
        </p:txBody>
      </p:sp>
      <p:sp>
        <p:nvSpPr>
          <p:cNvPr id="3" name="Content Placeholder 2"/>
          <p:cNvSpPr>
            <a:spLocks noGrp="1"/>
          </p:cNvSpPr>
          <p:nvPr>
            <p:ph idx="1"/>
          </p:nvPr>
        </p:nvSpPr>
        <p:spPr/>
        <p:txBody>
          <a:bodyPr/>
          <a:lstStyle/>
          <a:p>
            <a:pPr>
              <a:buFontTx/>
              <a:buChar char="•"/>
            </a:pPr>
            <a:r>
              <a:rPr lang="en-US" dirty="0" smtClean="0"/>
              <a:t>Isolating Mechanisms – As new species evolve, populations become reproductively isolated from each other</a:t>
            </a:r>
          </a:p>
          <a:p>
            <a:pPr>
              <a:buFontTx/>
              <a:buChar char="-"/>
            </a:pPr>
            <a:r>
              <a:rPr lang="en-US" dirty="0" smtClean="0"/>
              <a:t>Reproductive Isolation – Members of two populations cannot interbreed &amp; produce fertile offspring</a:t>
            </a:r>
          </a:p>
          <a:p>
            <a:pPr>
              <a:buNone/>
            </a:pPr>
            <a:endParaRPr lang="en-US" dirty="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Genes within an individual are fixed, unchanging.</a:t>
            </a:r>
          </a:p>
          <a:p>
            <a:endParaRPr lang="en-US" dirty="0" smtClean="0"/>
          </a:p>
          <a:p>
            <a:r>
              <a:rPr lang="en-US" dirty="0" smtClean="0"/>
              <a:t>How do gene sequences change over time</a:t>
            </a:r>
            <a:r>
              <a:rPr lang="en-US" dirty="0" smtClean="0"/>
              <a:t>?</a:t>
            </a:r>
          </a:p>
          <a:p>
            <a:endParaRPr lang="en-US" dirty="0" smtClean="0"/>
          </a:p>
          <a:p>
            <a:r>
              <a:rPr lang="en-US" dirty="0" smtClean="0"/>
              <a:t>How are genes expressed? </a:t>
            </a:r>
          </a:p>
          <a:p>
            <a:endParaRPr lang="en-US" dirty="0" smtClean="0"/>
          </a:p>
          <a:p>
            <a:r>
              <a:rPr lang="en-US" dirty="0" smtClean="0"/>
              <a:t>If all the cells in the body have a full set of chromosomes, why do they look and act so differently? </a:t>
            </a:r>
          </a:p>
          <a:p>
            <a:endParaRPr lang="en-US" dirty="0" smtClean="0"/>
          </a:p>
          <a:p>
            <a:r>
              <a:rPr lang="en-US" dirty="0" smtClean="0"/>
              <a:t>Why do genetically identical individuals have different traits?</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r>
              <a:rPr lang="en-US" dirty="0" smtClean="0"/>
              <a:t>a. Behavioral Isolation:  Differences in behavior prevent breeding.</a:t>
            </a:r>
          </a:p>
          <a:p>
            <a:pPr>
              <a:buFontTx/>
              <a:buChar char="-"/>
            </a:pPr>
            <a:r>
              <a:rPr lang="en-US" dirty="0" smtClean="0"/>
              <a:t>Example: Eastern and western meadowlarks (pg. 404)</a:t>
            </a:r>
          </a:p>
        </p:txBody>
      </p:sp>
      <p:pic>
        <p:nvPicPr>
          <p:cNvPr id="4" name="Picture 3"/>
          <p:cNvPicPr>
            <a:picLocks noChangeAspect="1"/>
          </p:cNvPicPr>
          <p:nvPr/>
        </p:nvPicPr>
        <p:blipFill>
          <a:blip r:embed="rId3"/>
          <a:stretch>
            <a:fillRect/>
          </a:stretch>
        </p:blipFill>
        <p:spPr>
          <a:xfrm>
            <a:off x="3021263" y="3840746"/>
            <a:ext cx="4114800" cy="2743200"/>
          </a:xfrm>
          <a:prstGeom prst="rect">
            <a:avLst/>
          </a:prstGeom>
        </p:spPr>
      </p:pic>
      <p:pic>
        <p:nvPicPr>
          <p:cNvPr id="5" name="Picture 4"/>
          <p:cNvPicPr>
            <a:picLocks noChangeAspect="1"/>
          </p:cNvPicPr>
          <p:nvPr/>
        </p:nvPicPr>
        <p:blipFill>
          <a:blip r:embed="rId4"/>
          <a:stretch>
            <a:fillRect/>
          </a:stretch>
        </p:blipFill>
        <p:spPr>
          <a:xfrm>
            <a:off x="6337309" y="3408947"/>
            <a:ext cx="2349491" cy="344905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17532"/>
            <a:ext cx="8229600" cy="4525963"/>
          </a:xfrm>
        </p:spPr>
        <p:txBody>
          <a:bodyPr/>
          <a:lstStyle/>
          <a:p>
            <a:pPr marL="514350" indent="-514350">
              <a:buAutoNum type="alphaLcPeriod" startAt="2"/>
            </a:pPr>
            <a:r>
              <a:rPr lang="en-US" dirty="0" smtClean="0"/>
              <a:t>Geographic Isolation:  Separation of populations by barriers such as rivers, mountains, canyons, etc.  </a:t>
            </a:r>
          </a:p>
          <a:p>
            <a:pPr marL="514350" indent="-514350">
              <a:buAutoNum type="alphaLcPeriod" startAt="2"/>
            </a:pPr>
            <a:r>
              <a:rPr lang="en-US" dirty="0" smtClean="0"/>
              <a:t>Temporal Isolation:  2 or more species reproduce at different times.  </a:t>
            </a:r>
          </a:p>
          <a:p>
            <a:pPr marL="514350" indent="-514350">
              <a:buNone/>
            </a:pPr>
            <a:endParaRPr lang="en-US" dirty="0"/>
          </a:p>
        </p:txBody>
      </p:sp>
      <p:pic>
        <p:nvPicPr>
          <p:cNvPr id="4" name="Picture 3"/>
          <p:cNvPicPr>
            <a:picLocks noChangeAspect="1"/>
          </p:cNvPicPr>
          <p:nvPr/>
        </p:nvPicPr>
        <p:blipFill>
          <a:blip r:embed="rId2"/>
          <a:stretch>
            <a:fillRect/>
          </a:stretch>
        </p:blipFill>
        <p:spPr>
          <a:xfrm>
            <a:off x="1758689" y="2991782"/>
            <a:ext cx="5925480" cy="370342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Testing Natural Selection in Nature (Peter &amp; Rosemary Grant, Darwin’s Finches)</a:t>
            </a:r>
          </a:p>
          <a:p>
            <a:pPr marL="514350" indent="-514350">
              <a:buAutoNum type="alphaLcPeriod"/>
            </a:pPr>
            <a:r>
              <a:rPr lang="en-US" dirty="0" smtClean="0"/>
              <a:t>Variation – recorded lots of variation on traits of finches</a:t>
            </a:r>
          </a:p>
          <a:p>
            <a:pPr marL="514350" indent="-514350">
              <a:buAutoNum type="alphaLcPeriod"/>
            </a:pPr>
            <a:r>
              <a:rPr lang="en-US" dirty="0" smtClean="0"/>
              <a:t>Natural Selection – big-beaked birds survived during times of food scarcity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2"/>
          <a:stretch>
            <a:fillRect/>
          </a:stretch>
        </p:blipFill>
        <p:spPr>
          <a:xfrm>
            <a:off x="1534695" y="274638"/>
            <a:ext cx="6502400" cy="6273800"/>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55864"/>
            <a:ext cx="8229600" cy="4525963"/>
          </a:xfrm>
        </p:spPr>
        <p:txBody>
          <a:bodyPr>
            <a:normAutofit/>
          </a:bodyPr>
          <a:lstStyle/>
          <a:p>
            <a:pPr>
              <a:buNone/>
            </a:pPr>
            <a:r>
              <a:rPr lang="en-US" sz="4400" dirty="0" smtClean="0"/>
              <a:t>Gene Mutations</a:t>
            </a:r>
            <a:endParaRPr lang="en-US" sz="3600" dirty="0" smtClean="0"/>
          </a:p>
          <a:p>
            <a:pPr>
              <a:buNone/>
            </a:pPr>
            <a:endParaRPr lang="en-US" sz="1000" dirty="0" smtClean="0">
              <a:latin typeface="Calibri (Body)"/>
              <a:cs typeface="Calibri (Body)"/>
            </a:endParaRPr>
          </a:p>
          <a:p>
            <a:pPr>
              <a:buNone/>
            </a:pPr>
            <a:r>
              <a:rPr lang="en-US" dirty="0" smtClean="0">
                <a:latin typeface="Calibri (Body)"/>
                <a:cs typeface="Calibri (Body)"/>
              </a:rPr>
              <a:t>Result from changes in a single gene.</a:t>
            </a:r>
          </a:p>
          <a:p>
            <a:pPr>
              <a:buNone/>
            </a:pPr>
            <a:endParaRPr lang="en-US" sz="4400" dirty="0"/>
          </a:p>
        </p:txBody>
      </p:sp>
      <p:pic>
        <p:nvPicPr>
          <p:cNvPr id="4" name="Picture 3"/>
          <p:cNvPicPr>
            <a:picLocks noChangeAspect="1"/>
          </p:cNvPicPr>
          <p:nvPr/>
        </p:nvPicPr>
        <p:blipFill>
          <a:blip r:embed="rId2"/>
          <a:stretch>
            <a:fillRect/>
          </a:stretch>
        </p:blipFill>
        <p:spPr>
          <a:xfrm>
            <a:off x="3247038" y="2579524"/>
            <a:ext cx="4006531" cy="4006531"/>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buNone/>
            </a:pPr>
            <a:r>
              <a:rPr lang="en-US" sz="4400" dirty="0" smtClean="0"/>
              <a:t>Chromosomal Mutations </a:t>
            </a:r>
          </a:p>
          <a:p>
            <a:pPr>
              <a:buNone/>
            </a:pPr>
            <a:endParaRPr lang="en-US" sz="1000" dirty="0" smtClean="0"/>
          </a:p>
          <a:p>
            <a:pPr>
              <a:buNone/>
            </a:pPr>
            <a:r>
              <a:rPr lang="en-US" sz="3600" dirty="0" smtClean="0"/>
              <a:t>Involve changes in whole </a:t>
            </a:r>
          </a:p>
          <a:p>
            <a:pPr>
              <a:buNone/>
            </a:pPr>
            <a:r>
              <a:rPr lang="en-US" sz="3600" dirty="0" smtClean="0"/>
              <a:t>chromosomes.</a:t>
            </a:r>
            <a:endParaRPr lang="en-US" sz="3600" dirty="0"/>
          </a:p>
        </p:txBody>
      </p:sp>
      <p:pic>
        <p:nvPicPr>
          <p:cNvPr id="4" name="Picture 3"/>
          <p:cNvPicPr>
            <a:picLocks noChangeAspect="1"/>
          </p:cNvPicPr>
          <p:nvPr/>
        </p:nvPicPr>
        <p:blipFill>
          <a:blip r:embed="rId2"/>
          <a:srcRect r="31869"/>
          <a:stretch>
            <a:fillRect/>
          </a:stretch>
        </p:blipFill>
        <p:spPr>
          <a:xfrm>
            <a:off x="6746911" y="1600200"/>
            <a:ext cx="1939889" cy="5115326"/>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 Mutations</a:t>
            </a:r>
            <a:endParaRPr lang="en-US" dirty="0"/>
          </a:p>
        </p:txBody>
      </p:sp>
      <p:sp>
        <p:nvSpPr>
          <p:cNvPr id="3" name="Content Placeholder 2"/>
          <p:cNvSpPr>
            <a:spLocks noGrp="1"/>
          </p:cNvSpPr>
          <p:nvPr>
            <p:ph idx="1"/>
          </p:nvPr>
        </p:nvSpPr>
        <p:spPr/>
        <p:txBody>
          <a:bodyPr>
            <a:normAutofit/>
          </a:bodyPr>
          <a:lstStyle/>
          <a:p>
            <a:pPr>
              <a:buNone/>
            </a:pPr>
            <a:r>
              <a:rPr lang="en-US" sz="3600" dirty="0" smtClean="0"/>
              <a:t>Point Mutations</a:t>
            </a:r>
          </a:p>
          <a:p>
            <a:pPr>
              <a:buNone/>
            </a:pPr>
            <a:endParaRPr lang="en-US" sz="1000" dirty="0" smtClean="0"/>
          </a:p>
          <a:p>
            <a:pPr>
              <a:buNone/>
            </a:pPr>
            <a:r>
              <a:rPr lang="en-US" sz="3600" dirty="0" smtClean="0"/>
              <a:t>	- Occur at a single “point” in DNA	</a:t>
            </a:r>
          </a:p>
          <a:p>
            <a:pPr>
              <a:buNone/>
            </a:pPr>
            <a:r>
              <a:rPr lang="en-US" sz="3600" dirty="0" smtClean="0"/>
              <a:t>	- Affect just one nucleotide</a:t>
            </a:r>
          </a:p>
          <a:p>
            <a:pPr>
              <a:buNone/>
            </a:pPr>
            <a:endParaRPr lang="en-US" sz="3600" dirty="0" smtClean="0"/>
          </a:p>
          <a:p>
            <a:pPr>
              <a:buNone/>
            </a:pPr>
            <a:r>
              <a:rPr lang="en-US" sz="3600" dirty="0" smtClean="0"/>
              <a:t>Insertion            Deletion            Substitution </a:t>
            </a:r>
          </a:p>
          <a:p>
            <a:pPr>
              <a:buNone/>
            </a:pPr>
            <a:r>
              <a:rPr lang="en-US" sz="3600" dirty="0" smtClean="0"/>
              <a:t> </a:t>
            </a:r>
          </a:p>
          <a:p>
            <a:pPr>
              <a:buNone/>
            </a:pPr>
            <a:endParaRPr lang="en-US" sz="36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r>
              <a:rPr lang="en-US" sz="4800" dirty="0" smtClean="0"/>
              <a:t>Deletion </a:t>
            </a:r>
          </a:p>
          <a:p>
            <a:pPr>
              <a:buNone/>
            </a:pPr>
            <a:endParaRPr lang="en-US" sz="1200" dirty="0" smtClean="0"/>
          </a:p>
          <a:p>
            <a:pPr>
              <a:buNone/>
            </a:pPr>
            <a:r>
              <a:rPr lang="en-US" sz="4000" dirty="0" smtClean="0"/>
              <a:t>ACT TTC AA</a:t>
            </a:r>
            <a:r>
              <a:rPr lang="en-US" sz="4000" dirty="0" smtClean="0">
                <a:solidFill>
                  <a:srgbClr val="FF0000"/>
                </a:solidFill>
              </a:rPr>
              <a:t>A </a:t>
            </a:r>
            <a:r>
              <a:rPr lang="en-US" sz="4000" dirty="0" smtClean="0"/>
              <a:t>GGC GGA TTT – Original </a:t>
            </a:r>
          </a:p>
          <a:p>
            <a:pPr>
              <a:buNone/>
            </a:pPr>
            <a:endParaRPr lang="en-US" sz="1000" dirty="0" smtClean="0"/>
          </a:p>
          <a:p>
            <a:pPr>
              <a:buNone/>
            </a:pPr>
            <a:r>
              <a:rPr lang="en-US" sz="4000" dirty="0" smtClean="0"/>
              <a:t>ACT TTC AAG GCG GAT TT – New </a:t>
            </a:r>
            <a:endParaRPr lang="en-US" sz="40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Point Mutations</a:t>
            </a:r>
            <a:endParaRPr lang="en-US" dirty="0"/>
          </a:p>
        </p:txBody>
      </p:sp>
      <p:sp>
        <p:nvSpPr>
          <p:cNvPr id="3" name="Content Placeholder 2"/>
          <p:cNvSpPr>
            <a:spLocks noGrp="1"/>
          </p:cNvSpPr>
          <p:nvPr>
            <p:ph idx="1"/>
          </p:nvPr>
        </p:nvSpPr>
        <p:spPr>
          <a:xfrm>
            <a:off x="3455555" y="5979487"/>
            <a:ext cx="2449502" cy="679045"/>
          </a:xfrm>
        </p:spPr>
        <p:txBody>
          <a:bodyPr/>
          <a:lstStyle/>
          <a:p>
            <a:pPr>
              <a:buNone/>
            </a:pPr>
            <a:r>
              <a:rPr lang="en-US" b="1" dirty="0" smtClean="0"/>
              <a:t>Substitution</a:t>
            </a:r>
            <a:endParaRPr lang="en-US" b="1" dirty="0"/>
          </a:p>
        </p:txBody>
      </p:sp>
      <p:pic>
        <p:nvPicPr>
          <p:cNvPr id="4" name="Picture 3"/>
          <p:cNvPicPr>
            <a:picLocks noChangeAspect="1"/>
          </p:cNvPicPr>
          <p:nvPr/>
        </p:nvPicPr>
        <p:blipFill>
          <a:blip r:embed="rId2"/>
          <a:stretch>
            <a:fillRect/>
          </a:stretch>
        </p:blipFill>
        <p:spPr>
          <a:xfrm>
            <a:off x="1764037" y="1600200"/>
            <a:ext cx="5678228" cy="4379287"/>
          </a:xfrm>
          <a:prstGeom prst="rect">
            <a:avLst/>
          </a:prstGeo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t>Gene Mutations</a:t>
            </a:r>
            <a:endParaRPr lang="en-US" sz="4800" dirty="0"/>
          </a:p>
        </p:txBody>
      </p:sp>
      <p:sp>
        <p:nvSpPr>
          <p:cNvPr id="3" name="Content Placeholder 2"/>
          <p:cNvSpPr>
            <a:spLocks noGrp="1"/>
          </p:cNvSpPr>
          <p:nvPr>
            <p:ph idx="1"/>
          </p:nvPr>
        </p:nvSpPr>
        <p:spPr>
          <a:xfrm>
            <a:off x="457199" y="1600200"/>
            <a:ext cx="8485491" cy="4525963"/>
          </a:xfrm>
        </p:spPr>
        <p:txBody>
          <a:bodyPr>
            <a:normAutofit/>
          </a:bodyPr>
          <a:lstStyle/>
          <a:p>
            <a:pPr>
              <a:buNone/>
            </a:pPr>
            <a:r>
              <a:rPr lang="en-US" sz="4000" dirty="0" err="1" smtClean="0"/>
              <a:t>Frameshift</a:t>
            </a:r>
            <a:r>
              <a:rPr lang="en-US" sz="4000" dirty="0" smtClean="0"/>
              <a:t> Mutations</a:t>
            </a:r>
          </a:p>
          <a:p>
            <a:pPr>
              <a:buNone/>
            </a:pPr>
            <a:r>
              <a:rPr lang="en-US" sz="4000" dirty="0" smtClean="0"/>
              <a:t>	</a:t>
            </a:r>
            <a:r>
              <a:rPr lang="en-US" sz="3600" dirty="0" smtClean="0"/>
              <a:t>- Insertions and Deletions</a:t>
            </a:r>
          </a:p>
          <a:p>
            <a:pPr>
              <a:buNone/>
            </a:pPr>
            <a:r>
              <a:rPr lang="en-US" sz="3600" dirty="0" smtClean="0"/>
              <a:t>	- They shift the “reading frame” of </a:t>
            </a:r>
            <a:r>
              <a:rPr lang="en-US" sz="3600" dirty="0" err="1" smtClean="0"/>
              <a:t>Codons</a:t>
            </a:r>
            <a:endParaRPr lang="en-US" sz="36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p:cNvPicPr>
            <a:picLocks noChangeAspect="1"/>
          </p:cNvPicPr>
          <p:nvPr/>
        </p:nvPicPr>
        <p:blipFill>
          <a:blip r:embed="rId2"/>
          <a:stretch>
            <a:fillRect/>
          </a:stretch>
        </p:blipFill>
        <p:spPr>
          <a:xfrm>
            <a:off x="0" y="0"/>
            <a:ext cx="4711700" cy="3657600"/>
          </a:xfrm>
          <a:prstGeom prst="rect">
            <a:avLst/>
          </a:prstGeom>
        </p:spPr>
      </p:pic>
      <p:pic>
        <p:nvPicPr>
          <p:cNvPr id="5" name="Picture 4"/>
          <p:cNvPicPr>
            <a:picLocks noChangeAspect="1"/>
          </p:cNvPicPr>
          <p:nvPr/>
        </p:nvPicPr>
        <p:blipFill>
          <a:blip r:embed="rId3"/>
          <a:stretch>
            <a:fillRect/>
          </a:stretch>
        </p:blipFill>
        <p:spPr>
          <a:xfrm>
            <a:off x="3179838" y="2696633"/>
            <a:ext cx="6121400" cy="4330700"/>
          </a:xfrm>
          <a:prstGeom prst="rec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1535264" y="503468"/>
            <a:ext cx="5993356" cy="5633755"/>
          </a:xfrm>
          <a:prstGeom prst="rect">
            <a:avLst/>
          </a:prstGeo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lnSpcReduction="10000"/>
          </a:bodyPr>
          <a:lstStyle/>
          <a:p>
            <a:pPr>
              <a:buNone/>
            </a:pPr>
            <a:r>
              <a:rPr lang="en-US" sz="4800" dirty="0" smtClean="0"/>
              <a:t>Chromosomal Mutations</a:t>
            </a:r>
          </a:p>
          <a:p>
            <a:pPr>
              <a:buNone/>
            </a:pPr>
            <a:endParaRPr lang="en-US" sz="1200" dirty="0" smtClean="0"/>
          </a:p>
          <a:p>
            <a:pPr>
              <a:buNone/>
            </a:pPr>
            <a:r>
              <a:rPr lang="en-US" sz="4000" dirty="0" smtClean="0"/>
              <a:t>	- Deletion, Duplication, Inversion, Translocation </a:t>
            </a:r>
          </a:p>
          <a:p>
            <a:pPr>
              <a:buNone/>
            </a:pPr>
            <a:endParaRPr lang="en-US" sz="4400" dirty="0" smtClean="0"/>
          </a:p>
          <a:p>
            <a:pPr>
              <a:buNone/>
            </a:pPr>
            <a:endParaRPr lang="en-US" sz="1200" dirty="0" smtClean="0"/>
          </a:p>
          <a:p>
            <a:pPr>
              <a:buNone/>
            </a:pPr>
            <a:endParaRPr lang="en-US" sz="3600" dirty="0" smtClean="0"/>
          </a:p>
          <a:p>
            <a:pPr>
              <a:buNone/>
            </a:pPr>
            <a:r>
              <a:rPr lang="en-US" sz="4400" dirty="0" smtClean="0"/>
              <a:t> </a:t>
            </a:r>
            <a:endParaRPr lang="en-US" sz="4400"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 name="Picture 6"/>
          <p:cNvPicPr>
            <a:picLocks noChangeAspect="1"/>
          </p:cNvPicPr>
          <p:nvPr/>
        </p:nvPicPr>
        <p:blipFill>
          <a:blip r:embed="rId3"/>
          <a:stretch>
            <a:fillRect/>
          </a:stretch>
        </p:blipFill>
        <p:spPr>
          <a:xfrm>
            <a:off x="882952" y="1417638"/>
            <a:ext cx="7493000" cy="4826000"/>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618048" y="0"/>
            <a:ext cx="8004606" cy="6858000"/>
          </a:xfrm>
          <a:prstGeom prst="rect">
            <a:avLst/>
          </a:prstGeo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457200" y="1417638"/>
            <a:ext cx="8229600" cy="4525963"/>
          </a:xfrm>
        </p:spPr>
        <p:txBody>
          <a:bodyPr/>
          <a:lstStyle/>
          <a:p>
            <a:pPr marL="514350" indent="-514350">
              <a:buAutoNum type="alphaUcPeriod" startAt="4"/>
            </a:pPr>
            <a:r>
              <a:rPr lang="en-US" b="1" dirty="0" smtClean="0"/>
              <a:t>RNA Editing </a:t>
            </a:r>
          </a:p>
          <a:p>
            <a:pPr marL="514350" indent="-514350">
              <a:buNone/>
            </a:pPr>
            <a:endParaRPr lang="en-US" sz="1000" dirty="0" smtClean="0"/>
          </a:p>
          <a:p>
            <a:pPr marL="514350" indent="-514350">
              <a:buAutoNum type="arabicPeriod"/>
            </a:pPr>
            <a:r>
              <a:rPr lang="en-US" dirty="0" smtClean="0"/>
              <a:t>Many RNA molecules contain more nucleotides than are needed, so they are edited.</a:t>
            </a:r>
          </a:p>
          <a:p>
            <a:pPr marL="514350" indent="-514350">
              <a:buAutoNum type="arabicPeriod"/>
            </a:pPr>
            <a:r>
              <a:rPr lang="en-US" b="1" dirty="0" err="1" smtClean="0"/>
              <a:t>Introns</a:t>
            </a:r>
            <a:r>
              <a:rPr lang="en-US" b="1" dirty="0" smtClean="0"/>
              <a:t> </a:t>
            </a:r>
            <a:r>
              <a:rPr lang="en-US" dirty="0" smtClean="0"/>
              <a:t>– the sequences that are cut out of the RNA.</a:t>
            </a:r>
          </a:p>
          <a:p>
            <a:pPr marL="514350" indent="-514350">
              <a:buAutoNum type="arabicPeriod"/>
            </a:pPr>
            <a:r>
              <a:rPr lang="en-US" b="1" dirty="0" err="1" smtClean="0"/>
              <a:t>Exons</a:t>
            </a:r>
            <a:r>
              <a:rPr lang="en-US" b="1" dirty="0" smtClean="0"/>
              <a:t> </a:t>
            </a:r>
            <a:r>
              <a:rPr lang="en-US" dirty="0" smtClean="0"/>
              <a:t>– The expressed sequences.  </a:t>
            </a:r>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p:cNvPicPr>
            <a:picLocks noChangeAspect="1"/>
          </p:cNvPicPr>
          <p:nvPr/>
        </p:nvPicPr>
        <p:blipFill>
          <a:blip r:embed="rId2"/>
          <a:stretch>
            <a:fillRect/>
          </a:stretch>
        </p:blipFill>
        <p:spPr>
          <a:xfrm>
            <a:off x="2173211" y="50275"/>
            <a:ext cx="4829931" cy="6635368"/>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rmAutofit fontScale="90000"/>
          </a:bodyPr>
          <a:lstStyle/>
          <a:p>
            <a:r>
              <a:rPr lang="en-US" dirty="0" smtClean="0"/>
              <a:t>Prokaryotic gene regulation</a:t>
            </a:r>
            <a:br>
              <a:rPr lang="en-US" dirty="0" smtClean="0"/>
            </a:br>
            <a:endParaRPr lang="en-US" dirty="0"/>
          </a:p>
        </p:txBody>
      </p:sp>
      <p:sp>
        <p:nvSpPr>
          <p:cNvPr id="3" name="Content Placeholder 2"/>
          <p:cNvSpPr>
            <a:spLocks noGrp="1"/>
          </p:cNvSpPr>
          <p:nvPr>
            <p:ph idx="1"/>
          </p:nvPr>
        </p:nvSpPr>
        <p:spPr/>
        <p:txBody>
          <a:bodyPr/>
          <a:lstStyle/>
          <a:p>
            <a:pPr marL="514350" indent="-514350">
              <a:buAutoNum type="arabicPeriod"/>
            </a:pPr>
            <a:r>
              <a:rPr lang="en-US" dirty="0" smtClean="0"/>
              <a:t>Cells are able to turn genes “on” and “off.”</a:t>
            </a:r>
          </a:p>
          <a:p>
            <a:pPr marL="514350" indent="-514350">
              <a:buAutoNum type="arabicPeriod"/>
            </a:pPr>
            <a:endParaRPr lang="en-US" dirty="0" smtClean="0"/>
          </a:p>
          <a:p>
            <a:pPr marL="514350" indent="-514350">
              <a:buAutoNum type="arabicPeriod"/>
            </a:pPr>
            <a:r>
              <a:rPr lang="en-US" b="1" dirty="0" err="1" smtClean="0"/>
              <a:t>Operon</a:t>
            </a:r>
            <a:r>
              <a:rPr lang="en-US" dirty="0" smtClean="0"/>
              <a:t> – a group of genes that operate together</a:t>
            </a:r>
          </a:p>
          <a:p>
            <a:pPr>
              <a:buNone/>
            </a:pPr>
            <a:endParaRPr lang="en-US" dirty="0"/>
          </a:p>
        </p:txBody>
      </p:sp>
      <p:pic>
        <p:nvPicPr>
          <p:cNvPr id="6" name="Picture 5"/>
          <p:cNvPicPr>
            <a:picLocks noChangeAspect="1"/>
          </p:cNvPicPr>
          <p:nvPr/>
        </p:nvPicPr>
        <p:blipFill>
          <a:blip r:embed="rId3"/>
          <a:srcRect b="75173"/>
          <a:stretch>
            <a:fillRect/>
          </a:stretch>
        </p:blipFill>
        <p:spPr>
          <a:xfrm>
            <a:off x="634658" y="4245654"/>
            <a:ext cx="7607300" cy="1491394"/>
          </a:xfrm>
          <a:prstGeom prst="rect">
            <a:avLst/>
          </a:prstGeom>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 Regulation</a:t>
            </a:r>
            <a:endParaRPr lang="en-US" dirty="0"/>
          </a:p>
        </p:txBody>
      </p:sp>
      <p:sp>
        <p:nvSpPr>
          <p:cNvPr id="3" name="Content Placeholder 2"/>
          <p:cNvSpPr>
            <a:spLocks noGrp="1"/>
          </p:cNvSpPr>
          <p:nvPr>
            <p:ph idx="1"/>
          </p:nvPr>
        </p:nvSpPr>
        <p:spPr>
          <a:xfrm>
            <a:off x="457200" y="1417638"/>
            <a:ext cx="8229600" cy="4525963"/>
          </a:xfrm>
        </p:spPr>
        <p:txBody>
          <a:bodyPr/>
          <a:lstStyle/>
          <a:p>
            <a:pPr marL="514350" indent="-514350">
              <a:buAutoNum type="arabicPeriod"/>
            </a:pPr>
            <a:r>
              <a:rPr lang="en-US" dirty="0" smtClean="0"/>
              <a:t>There are regulatory sites on DNA that tell the RNA polymerase where to start transcription.  </a:t>
            </a:r>
          </a:p>
          <a:p>
            <a:pPr marL="514350" indent="-514350">
              <a:buNone/>
            </a:pPr>
            <a:endParaRPr lang="en-US" sz="1000" dirty="0" smtClean="0"/>
          </a:p>
          <a:p>
            <a:pPr marL="514350" indent="-514350">
              <a:buNone/>
            </a:pPr>
            <a:r>
              <a:rPr lang="en-US" dirty="0" smtClean="0"/>
              <a:t>2.  Promoters allow the polymerase to</a:t>
            </a:r>
            <a:r>
              <a:rPr lang="en-US" dirty="0" smtClean="0"/>
              <a:t> </a:t>
            </a:r>
            <a:r>
              <a:rPr lang="en-US" dirty="0" smtClean="0"/>
              <a:t>bind</a:t>
            </a:r>
            <a:r>
              <a:rPr lang="en-US" dirty="0" smtClean="0"/>
              <a:t> </a:t>
            </a:r>
            <a:r>
              <a:rPr lang="en-US" dirty="0" smtClean="0"/>
              <a:t>to the DNA.  </a:t>
            </a:r>
          </a:p>
          <a:p>
            <a:pPr marL="514350" indent="-514350">
              <a:buNone/>
            </a:pPr>
            <a:r>
              <a:rPr lang="en-US" dirty="0" smtClean="0"/>
              <a:t> </a:t>
            </a:r>
            <a:endParaRPr lang="en-US" dirty="0"/>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p:cNvPicPr>
            <a:picLocks noChangeAspect="1"/>
          </p:cNvPicPr>
          <p:nvPr/>
        </p:nvPicPr>
        <p:blipFill>
          <a:blip r:embed="rId3"/>
          <a:srcRect t="5318"/>
          <a:stretch>
            <a:fillRect/>
          </a:stretch>
        </p:blipFill>
        <p:spPr>
          <a:xfrm>
            <a:off x="-148764" y="882952"/>
            <a:ext cx="9292764" cy="4850191"/>
          </a:xfrm>
          <a:prstGeom prst="rect">
            <a:avLst/>
          </a:prstGeom>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Lac </a:t>
            </a:r>
            <a:r>
              <a:rPr lang="en-US" dirty="0" err="1" smtClean="0"/>
              <a:t>Operon</a:t>
            </a:r>
            <a:r>
              <a:rPr lang="en-US" dirty="0" smtClean="0"/>
              <a:t> </a:t>
            </a:r>
            <a:endParaRPr lang="en-US" dirty="0"/>
          </a:p>
        </p:txBody>
      </p:sp>
      <p:pic>
        <p:nvPicPr>
          <p:cNvPr id="5" name="Picture 4"/>
          <p:cNvPicPr>
            <a:picLocks noChangeAspect="1"/>
          </p:cNvPicPr>
          <p:nvPr/>
        </p:nvPicPr>
        <p:blipFill>
          <a:blip r:embed="rId3"/>
          <a:stretch>
            <a:fillRect/>
          </a:stretch>
        </p:blipFill>
        <p:spPr>
          <a:xfrm>
            <a:off x="-1" y="1368879"/>
            <a:ext cx="9303595" cy="5489121"/>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Darwinian Evolution</a:t>
            </a:r>
            <a:endParaRPr lang="en-US" dirty="0"/>
          </a:p>
        </p:txBody>
      </p:sp>
      <p:pic>
        <p:nvPicPr>
          <p:cNvPr id="4" name="Picture 3"/>
          <p:cNvPicPr>
            <a:picLocks noChangeAspect="1"/>
          </p:cNvPicPr>
          <p:nvPr/>
        </p:nvPicPr>
        <p:blipFill>
          <a:blip r:embed="rId3"/>
          <a:stretch>
            <a:fillRect/>
          </a:stretch>
        </p:blipFill>
        <p:spPr>
          <a:xfrm>
            <a:off x="912885" y="1417638"/>
            <a:ext cx="7439287" cy="5212141"/>
          </a:xfrm>
          <a:prstGeom prst="rect">
            <a:avLst/>
          </a:prstGeom>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buNone/>
            </a:pPr>
            <a:r>
              <a:rPr lang="en-US" dirty="0" smtClean="0"/>
              <a:t>So, proteins that bind to regulatory sites on DNA determine whether a gene is expressed.</a:t>
            </a:r>
          </a:p>
          <a:p>
            <a:pPr>
              <a:buNone/>
            </a:pPr>
            <a:endParaRPr lang="en-US" dirty="0" smtClean="0"/>
          </a:p>
          <a:p>
            <a:pPr>
              <a:buNone/>
            </a:pPr>
            <a:r>
              <a:rPr lang="en-US" sz="4000" dirty="0" smtClean="0"/>
              <a:t>Eukaryotic Gene Regulation </a:t>
            </a:r>
          </a:p>
          <a:p>
            <a:pPr>
              <a:buNone/>
            </a:pPr>
            <a:endParaRPr lang="en-US" sz="1000" dirty="0" smtClean="0"/>
          </a:p>
          <a:p>
            <a:pPr marL="514350" indent="-514350">
              <a:buAutoNum type="arabicPeriod"/>
            </a:pPr>
            <a:r>
              <a:rPr lang="en-US" dirty="0" smtClean="0"/>
              <a:t>More complex - promoter sequences</a:t>
            </a:r>
          </a:p>
          <a:p>
            <a:pPr marL="514350" indent="-514350">
              <a:buAutoNum type="arabicPeriod"/>
            </a:pPr>
            <a:r>
              <a:rPr lang="en-US" dirty="0" smtClean="0"/>
              <a:t>Genes are controlled individually – allows for specialization</a:t>
            </a:r>
          </a:p>
          <a:p>
            <a:pPr marL="514350" indent="-514350">
              <a:buNone/>
            </a:pPr>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dirty="0" smtClean="0"/>
              <a:t>What is Epigenetics?</a:t>
            </a:r>
          </a:p>
        </p:txBody>
      </p:sp>
      <p:sp>
        <p:nvSpPr>
          <p:cNvPr id="6147" name="Rectangle 3"/>
          <p:cNvSpPr>
            <a:spLocks noGrp="1" noChangeArrowheads="1"/>
          </p:cNvSpPr>
          <p:nvPr>
            <p:ph idx="1"/>
          </p:nvPr>
        </p:nvSpPr>
        <p:spPr/>
        <p:txBody>
          <a:bodyPr>
            <a:normAutofit/>
          </a:bodyPr>
          <a:lstStyle/>
          <a:p>
            <a:pPr eaLnBrk="1" hangingPunct="1">
              <a:lnSpc>
                <a:spcPct val="90000"/>
              </a:lnSpc>
            </a:pPr>
            <a:r>
              <a:rPr lang="en-US" sz="2800" dirty="0" smtClean="0"/>
              <a:t>Refers to changes in gene expression caused by mechanisms other than changes in the underlying DNA sequence.</a:t>
            </a:r>
          </a:p>
          <a:p>
            <a:pPr eaLnBrk="1" hangingPunct="1">
              <a:lnSpc>
                <a:spcPct val="90000"/>
              </a:lnSpc>
            </a:pPr>
            <a:r>
              <a:rPr lang="en-US" sz="2800" dirty="0" smtClean="0">
                <a:solidFill>
                  <a:srgbClr val="FF0000"/>
                </a:solidFill>
              </a:rPr>
              <a:t>Enables a cell/organism to respond to its dynamic external environment during </a:t>
            </a:r>
            <a:r>
              <a:rPr lang="en-US" sz="2800" u="sng" dirty="0" smtClean="0">
                <a:solidFill>
                  <a:srgbClr val="FF0000"/>
                </a:solidFill>
              </a:rPr>
              <a:t>development and throughout life!</a:t>
            </a:r>
          </a:p>
          <a:p>
            <a:pPr eaLnBrk="1" hangingPunct="1">
              <a:lnSpc>
                <a:spcPct val="90000"/>
              </a:lnSpc>
            </a:pPr>
            <a:r>
              <a:rPr lang="en-US" sz="2800" dirty="0" smtClean="0"/>
              <a:t>Epigenetic changes to the genome can be inherited if these changes occur in cells giving rise to gametes</a:t>
            </a:r>
          </a:p>
        </p:txBody>
      </p:sp>
      <p:sp>
        <p:nvSpPr>
          <p:cNvPr id="4" name="Slide Number Placeholder 3"/>
          <p:cNvSpPr>
            <a:spLocks noGrp="1"/>
          </p:cNvSpPr>
          <p:nvPr>
            <p:ph type="sldNum" sz="quarter" idx="12"/>
          </p:nvPr>
        </p:nvSpPr>
        <p:spPr/>
        <p:txBody>
          <a:bodyPr>
            <a:normAutofit/>
          </a:bodyPr>
          <a:lstStyle/>
          <a:p>
            <a:fld id="{C19CA241-E246-40A8-A6EC-9DF2A4F59695}" type="slidenum">
              <a:rPr lang="en-US" smtClean="0"/>
              <a:pPr/>
              <a:t>41</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50690386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5"/>
          <p:cNvPicPr>
            <a:picLocks noGrp="1" noChangeAspect="1"/>
          </p:cNvPicPr>
          <p:nvPr>
            <p:ph sz="quarter" idx="4294967295"/>
          </p:nvPr>
        </p:nvPicPr>
        <p:blipFill>
          <a:blip r:embed="rId2" cstate="print">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457200" y="139267"/>
            <a:ext cx="8229600" cy="6556365"/>
          </a:xfrm>
          <a:prstGeom prst="rect">
            <a:avLst/>
          </a:prstGeom>
        </p:spPr>
      </p:pic>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eaLnBrk="1" hangingPunct="1"/>
            <a:r>
              <a:rPr lang="en-US" dirty="0" smtClean="0"/>
              <a:t>1. Histone modification </a:t>
            </a:r>
          </a:p>
        </p:txBody>
      </p:sp>
      <p:sp>
        <p:nvSpPr>
          <p:cNvPr id="46083" name="Rectangle 3"/>
          <p:cNvSpPr>
            <a:spLocks noGrp="1" noChangeArrowheads="1"/>
          </p:cNvSpPr>
          <p:nvPr>
            <p:ph idx="1"/>
          </p:nvPr>
        </p:nvSpPr>
        <p:spPr>
          <a:xfrm>
            <a:off x="512804" y="1674019"/>
            <a:ext cx="8686800" cy="4525963"/>
          </a:xfrm>
        </p:spPr>
        <p:txBody>
          <a:bodyPr>
            <a:normAutofit/>
          </a:bodyPr>
          <a:lstStyle/>
          <a:p>
            <a:pPr eaLnBrk="1" hangingPunct="1"/>
            <a:r>
              <a:rPr lang="en-US" sz="2800" dirty="0" smtClean="0"/>
              <a:t>If the way that DNA is wrapped around the histones changes, gene expression can change as well. </a:t>
            </a:r>
          </a:p>
          <a:p>
            <a:pPr eaLnBrk="1" hangingPunct="1"/>
            <a:endParaRPr lang="en-US" sz="2800" dirty="0"/>
          </a:p>
          <a:p>
            <a:pPr eaLnBrk="1" hangingPunct="1"/>
            <a:endParaRPr lang="en-US" sz="2800" dirty="0" smtClean="0"/>
          </a:p>
        </p:txBody>
      </p:sp>
      <p:sp>
        <p:nvSpPr>
          <p:cNvPr id="5" name="Slide Number Placeholder 4"/>
          <p:cNvSpPr>
            <a:spLocks noGrp="1"/>
          </p:cNvSpPr>
          <p:nvPr>
            <p:ph type="sldNum" sz="quarter" idx="12"/>
          </p:nvPr>
        </p:nvSpPr>
        <p:spPr/>
        <p:txBody>
          <a:bodyPr>
            <a:normAutofit/>
          </a:bodyPr>
          <a:lstStyle/>
          <a:p>
            <a:fld id="{C19CA241-E246-40A8-A6EC-9DF2A4F59695}" type="slidenum">
              <a:rPr lang="en-US" smtClean="0"/>
              <a:pPr/>
              <a:t>43</a:t>
            </a:fld>
            <a:endParaRPr lang="en-US"/>
          </a:p>
        </p:txBody>
      </p:sp>
      <p:sp>
        <p:nvSpPr>
          <p:cNvPr id="3" name="Rectangle 2"/>
          <p:cNvSpPr/>
          <p:nvPr/>
        </p:nvSpPr>
        <p:spPr>
          <a:xfrm>
            <a:off x="2895600" y="3429000"/>
            <a:ext cx="2286000" cy="101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200400" y="5257800"/>
            <a:ext cx="1828800" cy="121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3450195" y="3688710"/>
            <a:ext cx="1378052" cy="646331"/>
          </a:xfrm>
          <a:prstGeom prst="rect">
            <a:avLst/>
          </a:prstGeom>
          <a:solidFill>
            <a:schemeClr val="bg1"/>
          </a:solidFill>
        </p:spPr>
        <p:txBody>
          <a:bodyPr wrap="none">
            <a:spAutoFit/>
          </a:bodyPr>
          <a:lstStyle/>
          <a:p>
            <a:r>
              <a:rPr lang="en-US" dirty="0"/>
              <a:t>Histone </a:t>
            </a:r>
            <a:endParaRPr lang="en-US" dirty="0" smtClean="0"/>
          </a:p>
          <a:p>
            <a:r>
              <a:rPr lang="en-US" dirty="0" smtClean="0"/>
              <a:t>Modification</a:t>
            </a:r>
            <a:endParaRPr lang="en-US" dirty="0"/>
          </a:p>
        </p:txBody>
      </p:sp>
      <p:sp>
        <p:nvSpPr>
          <p:cNvPr id="7" name="Rounded Rectangle 6"/>
          <p:cNvSpPr/>
          <p:nvPr/>
        </p:nvSpPr>
        <p:spPr>
          <a:xfrm>
            <a:off x="3450195" y="3688709"/>
            <a:ext cx="1329210" cy="2178691"/>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p:cNvPicPr>
            <a:picLocks noChangeAspect="1" noChangeArrowheads="1"/>
          </p:cNvPicPr>
          <p:nvPr/>
        </p:nvPicPr>
        <p:blipFill>
          <a:blip r:embed="rId3" cstate="print">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1295400" y="2951205"/>
            <a:ext cx="6324600" cy="3328737"/>
          </a:xfrm>
          <a:prstGeom prst="rect">
            <a:avLst/>
          </a:prstGeom>
          <a:noFill/>
          <a:ln>
            <a:noFill/>
          </a:ln>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chemeClr val="accent1"/>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chemeClr val="tx1"/>
                </a:solidFill>
                <a:miter lim="800000"/>
                <a:headEnd/>
                <a:tailEnd/>
              </a14:hiddenLine>
            </a:ext>
            <a:ext uri="{AF507438-7753-43E0-B8FC-AC1667EBCBE1}">
              <a14:hiddenEffect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pic>
      <p:sp>
        <p:nvSpPr>
          <p:cNvPr id="2" name="Rectangle 1"/>
          <p:cNvSpPr/>
          <p:nvPr/>
        </p:nvSpPr>
        <p:spPr>
          <a:xfrm>
            <a:off x="1295400" y="6299392"/>
            <a:ext cx="8784196" cy="307777"/>
          </a:xfrm>
          <a:prstGeom prst="rect">
            <a:avLst/>
          </a:prstGeom>
        </p:spPr>
        <p:txBody>
          <a:bodyPr wrap="square">
            <a:spAutoFit/>
          </a:bodyPr>
          <a:lstStyle/>
          <a:p>
            <a:r>
              <a:rPr lang="en-US" sz="1400" dirty="0"/>
              <a:t>http://ehp.niehs.nih.gov/wp-content/uploads/2012/09/WP_Focus_2_Title_web.png</a:t>
            </a: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24712973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pPr eaLnBrk="1" hangingPunct="1"/>
            <a:r>
              <a:rPr lang="en-US" dirty="0" smtClean="0"/>
              <a:t>2. DNA methylation</a:t>
            </a:r>
          </a:p>
        </p:txBody>
      </p:sp>
      <p:sp>
        <p:nvSpPr>
          <p:cNvPr id="57347" name="Rectangle 3"/>
          <p:cNvSpPr>
            <a:spLocks noGrp="1" noChangeArrowheads="1"/>
          </p:cNvSpPr>
          <p:nvPr>
            <p:ph idx="1"/>
          </p:nvPr>
        </p:nvSpPr>
        <p:spPr/>
        <p:txBody>
          <a:bodyPr>
            <a:normAutofit/>
          </a:bodyPr>
          <a:lstStyle/>
          <a:p>
            <a:pPr eaLnBrk="1" hangingPunct="1"/>
            <a:r>
              <a:rPr lang="en-US" sz="2400" dirty="0" smtClean="0"/>
              <a:t>The addition of methyl groups to DNA, mostly at </a:t>
            </a:r>
            <a:r>
              <a:rPr lang="en-US" sz="2400" dirty="0" err="1" smtClean="0"/>
              <a:t>CpG</a:t>
            </a:r>
            <a:r>
              <a:rPr lang="en-US" sz="2400" dirty="0" smtClean="0"/>
              <a:t> sites, to convert cytosine to 5-methylcytosine. </a:t>
            </a:r>
          </a:p>
          <a:p>
            <a:pPr eaLnBrk="1" hangingPunct="1"/>
            <a:endParaRPr lang="en-US" sz="2400" i="1" dirty="0" smtClean="0"/>
          </a:p>
        </p:txBody>
      </p:sp>
      <p:sp>
        <p:nvSpPr>
          <p:cNvPr id="4" name="Slide Number Placeholder 3"/>
          <p:cNvSpPr>
            <a:spLocks noGrp="1"/>
          </p:cNvSpPr>
          <p:nvPr>
            <p:ph type="sldNum" sz="quarter" idx="12"/>
          </p:nvPr>
        </p:nvSpPr>
        <p:spPr/>
        <p:txBody>
          <a:bodyPr>
            <a:normAutofit/>
          </a:bodyPr>
          <a:lstStyle/>
          <a:p>
            <a:fld id="{C19CA241-E246-40A8-A6EC-9DF2A4F59695}" type="slidenum">
              <a:rPr lang="en-US" smtClean="0"/>
              <a:pPr/>
              <a:t>44</a:t>
            </a:fld>
            <a:endParaRPr lang="en-US"/>
          </a:p>
        </p:txBody>
      </p:sp>
      <p:grpSp>
        <p:nvGrpSpPr>
          <p:cNvPr id="2" name="Group 1"/>
          <p:cNvGrpSpPr/>
          <p:nvPr/>
        </p:nvGrpSpPr>
        <p:grpSpPr>
          <a:xfrm>
            <a:off x="1097168" y="3431786"/>
            <a:ext cx="3734324" cy="2664215"/>
            <a:chOff x="1947665" y="2573839"/>
            <a:chExt cx="5868981" cy="1998161"/>
          </a:xfrm>
        </p:grpSpPr>
        <p:grpSp>
          <p:nvGrpSpPr>
            <p:cNvPr id="5" name="Group 17"/>
            <p:cNvGrpSpPr/>
            <p:nvPr/>
          </p:nvGrpSpPr>
          <p:grpSpPr>
            <a:xfrm>
              <a:off x="1947665" y="2573839"/>
              <a:ext cx="5868981" cy="1998161"/>
              <a:chOff x="1736271" y="1600200"/>
              <a:chExt cx="5868981" cy="2664215"/>
            </a:xfrm>
          </p:grpSpPr>
          <p:pic>
            <p:nvPicPr>
              <p:cNvPr id="19" name="Picture 5"/>
              <p:cNvPicPr>
                <a:picLocks noChangeAspect="1" noChangeArrowheads="1"/>
              </p:cNvPicPr>
              <p:nvPr/>
            </p:nvPicPr>
            <p:blipFill>
              <a:blip r:embed="rId3" cstate="print"/>
              <a:srcRect l="11478" t="15625" r="36750" b="29638"/>
              <a:stretch>
                <a:fillRect/>
              </a:stretch>
            </p:blipFill>
            <p:spPr bwMode="auto">
              <a:xfrm>
                <a:off x="1923679" y="1600200"/>
                <a:ext cx="4482033" cy="2664215"/>
              </a:xfrm>
              <a:prstGeom prst="rect">
                <a:avLst/>
              </a:prstGeom>
              <a:noFill/>
              <a:ln w="9525">
                <a:noFill/>
                <a:miter lim="800000"/>
                <a:headEnd/>
                <a:tailEnd/>
              </a:ln>
              <a:effectLst/>
            </p:spPr>
          </p:pic>
          <p:grpSp>
            <p:nvGrpSpPr>
              <p:cNvPr id="8" name="Group 19"/>
              <p:cNvGrpSpPr/>
              <p:nvPr/>
            </p:nvGrpSpPr>
            <p:grpSpPr>
              <a:xfrm>
                <a:off x="1736271" y="1628274"/>
                <a:ext cx="5868981" cy="2512090"/>
                <a:chOff x="1736271" y="1628274"/>
                <a:chExt cx="5868981" cy="2512090"/>
              </a:xfrm>
            </p:grpSpPr>
            <p:sp>
              <p:nvSpPr>
                <p:cNvPr id="21" name="Rectangle 20"/>
                <p:cNvSpPr/>
                <p:nvPr/>
              </p:nvSpPr>
              <p:spPr>
                <a:xfrm>
                  <a:off x="2121959" y="3859163"/>
                  <a:ext cx="2427324" cy="21407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mbria" pitchFamily="18" charset="0"/>
                  </a:endParaRPr>
                </a:p>
              </p:txBody>
            </p:sp>
            <p:sp>
              <p:nvSpPr>
                <p:cNvPr id="22" name="Rectangle 21"/>
                <p:cNvSpPr/>
                <p:nvPr/>
              </p:nvSpPr>
              <p:spPr>
                <a:xfrm>
                  <a:off x="4691940" y="3914223"/>
                  <a:ext cx="2541639" cy="22614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mbria" pitchFamily="18" charset="0"/>
                  </a:endParaRPr>
                </a:p>
              </p:txBody>
            </p:sp>
            <p:sp>
              <p:nvSpPr>
                <p:cNvPr id="24" name="Oval 23"/>
                <p:cNvSpPr/>
                <p:nvPr/>
              </p:nvSpPr>
              <p:spPr>
                <a:xfrm>
                  <a:off x="5310620" y="3054558"/>
                  <a:ext cx="818148"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mbria" pitchFamily="18" charset="0"/>
                  </a:endParaRPr>
                </a:p>
              </p:txBody>
            </p:sp>
            <p:sp>
              <p:nvSpPr>
                <p:cNvPr id="25" name="Rectangle 24"/>
                <p:cNvSpPr/>
                <p:nvPr/>
              </p:nvSpPr>
              <p:spPr>
                <a:xfrm>
                  <a:off x="5791200" y="1628274"/>
                  <a:ext cx="1814052" cy="30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atin typeface="Cambria" pitchFamily="18" charset="0"/>
                    </a:rPr>
                    <a:t>SAM</a:t>
                  </a:r>
                  <a:endParaRPr lang="en-US" dirty="0">
                    <a:latin typeface="Cambria" pitchFamily="18" charset="0"/>
                  </a:endParaRPr>
                </a:p>
              </p:txBody>
            </p:sp>
            <p:sp>
              <p:nvSpPr>
                <p:cNvPr id="26" name="Rectangle 25"/>
                <p:cNvSpPr/>
                <p:nvPr/>
              </p:nvSpPr>
              <p:spPr>
                <a:xfrm>
                  <a:off x="1736271" y="1676400"/>
                  <a:ext cx="228600" cy="2209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mbria" pitchFamily="18" charset="0"/>
                  </a:endParaRPr>
                </a:p>
              </p:txBody>
            </p:sp>
          </p:grpSp>
        </p:grpSp>
        <p:sp>
          <p:nvSpPr>
            <p:cNvPr id="3" name="Rounded Rectangle 2"/>
            <p:cNvSpPr/>
            <p:nvPr/>
          </p:nvSpPr>
          <p:spPr>
            <a:xfrm>
              <a:off x="3547016" y="3664608"/>
              <a:ext cx="1863185" cy="68373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Rounded Rectangle 26"/>
          <p:cNvSpPr/>
          <p:nvPr/>
        </p:nvSpPr>
        <p:spPr>
          <a:xfrm>
            <a:off x="2188292" y="5904821"/>
            <a:ext cx="2209800" cy="49598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22"/>
          <p:cNvGrpSpPr/>
          <p:nvPr/>
        </p:nvGrpSpPr>
        <p:grpSpPr>
          <a:xfrm>
            <a:off x="4398094" y="3700932"/>
            <a:ext cx="3912922" cy="1117600"/>
            <a:chOff x="2564078" y="1143000"/>
            <a:chExt cx="3912922" cy="838200"/>
          </a:xfrm>
        </p:grpSpPr>
        <p:sp>
          <p:nvSpPr>
            <p:cNvPr id="28" name="Rectangle 27"/>
            <p:cNvSpPr/>
            <p:nvPr/>
          </p:nvSpPr>
          <p:spPr>
            <a:xfrm>
              <a:off x="2564078" y="1143000"/>
              <a:ext cx="3595856" cy="276999"/>
            </a:xfrm>
            <a:prstGeom prst="rect">
              <a:avLst/>
            </a:prstGeom>
          </p:spPr>
          <p:txBody>
            <a:bodyPr wrap="none">
              <a:spAutoFit/>
            </a:bodyPr>
            <a:lstStyle/>
            <a:p>
              <a:r>
                <a:rPr lang="en-US" dirty="0" smtClean="0"/>
                <a:t>C  G  T  A  C  A  C  G  A  C  A  C  G  A  T   </a:t>
              </a:r>
              <a:endParaRPr lang="en-US" dirty="0"/>
            </a:p>
          </p:txBody>
        </p:sp>
        <p:grpSp>
          <p:nvGrpSpPr>
            <p:cNvPr id="10" name="Group 28"/>
            <p:cNvGrpSpPr/>
            <p:nvPr/>
          </p:nvGrpSpPr>
          <p:grpSpPr>
            <a:xfrm>
              <a:off x="2579317" y="1143000"/>
              <a:ext cx="3897683" cy="838200"/>
              <a:chOff x="2579317" y="1143000"/>
              <a:chExt cx="3897683" cy="838200"/>
            </a:xfrm>
          </p:grpSpPr>
          <p:cxnSp>
            <p:nvCxnSpPr>
              <p:cNvPr id="31" name="Straight Connector 30"/>
              <p:cNvCxnSpPr/>
              <p:nvPr/>
            </p:nvCxnSpPr>
            <p:spPr>
              <a:xfrm>
                <a:off x="2667000" y="1143000"/>
                <a:ext cx="38100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2667000" y="1981200"/>
                <a:ext cx="3810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33" name="Rectangle 32"/>
              <p:cNvSpPr/>
              <p:nvPr/>
            </p:nvSpPr>
            <p:spPr>
              <a:xfrm>
                <a:off x="2579317" y="1611868"/>
                <a:ext cx="3572763" cy="276999"/>
              </a:xfrm>
              <a:prstGeom prst="rect">
                <a:avLst/>
              </a:prstGeom>
            </p:spPr>
            <p:txBody>
              <a:bodyPr wrap="none">
                <a:spAutoFit/>
              </a:bodyPr>
              <a:lstStyle/>
              <a:p>
                <a:r>
                  <a:rPr lang="en-US" dirty="0" smtClean="0"/>
                  <a:t>G  C  A  T  G  T  G  C  T  G  T  G  C  T  A    </a:t>
                </a:r>
                <a:endParaRPr lang="en-US" dirty="0"/>
              </a:p>
            </p:txBody>
          </p:sp>
        </p:grpSp>
      </p:grpSp>
      <p:sp>
        <p:nvSpPr>
          <p:cNvPr id="6" name="TextBox 5"/>
          <p:cNvSpPr txBox="1"/>
          <p:nvPr/>
        </p:nvSpPr>
        <p:spPr>
          <a:xfrm>
            <a:off x="4445302" y="3185564"/>
            <a:ext cx="359256" cy="369332"/>
          </a:xfrm>
          <a:prstGeom prst="rect">
            <a:avLst/>
          </a:prstGeom>
          <a:noFill/>
        </p:spPr>
        <p:txBody>
          <a:bodyPr wrap="none" rtlCol="0">
            <a:spAutoFit/>
          </a:bodyPr>
          <a:lstStyle/>
          <a:p>
            <a:r>
              <a:rPr lang="en-US" dirty="0" smtClean="0"/>
              <a:t>5’</a:t>
            </a:r>
            <a:endParaRPr lang="en-US" dirty="0"/>
          </a:p>
        </p:txBody>
      </p:sp>
      <p:sp>
        <p:nvSpPr>
          <p:cNvPr id="37" name="TextBox 36"/>
          <p:cNvSpPr txBox="1"/>
          <p:nvPr/>
        </p:nvSpPr>
        <p:spPr>
          <a:xfrm>
            <a:off x="8141964" y="4856225"/>
            <a:ext cx="359256" cy="369332"/>
          </a:xfrm>
          <a:prstGeom prst="rect">
            <a:avLst/>
          </a:prstGeom>
          <a:noFill/>
        </p:spPr>
        <p:txBody>
          <a:bodyPr wrap="none" rtlCol="0">
            <a:spAutoFit/>
          </a:bodyPr>
          <a:lstStyle/>
          <a:p>
            <a:r>
              <a:rPr lang="en-US" dirty="0" smtClean="0"/>
              <a:t>5’</a:t>
            </a:r>
            <a:endParaRPr lang="en-US" dirty="0"/>
          </a:p>
        </p:txBody>
      </p:sp>
      <p:sp>
        <p:nvSpPr>
          <p:cNvPr id="38" name="TextBox 37"/>
          <p:cNvSpPr txBox="1"/>
          <p:nvPr/>
        </p:nvSpPr>
        <p:spPr>
          <a:xfrm>
            <a:off x="8079042" y="3149911"/>
            <a:ext cx="359256" cy="369332"/>
          </a:xfrm>
          <a:prstGeom prst="rect">
            <a:avLst/>
          </a:prstGeom>
          <a:noFill/>
        </p:spPr>
        <p:txBody>
          <a:bodyPr wrap="none" rtlCol="0">
            <a:spAutoFit/>
          </a:bodyPr>
          <a:lstStyle/>
          <a:p>
            <a:r>
              <a:rPr lang="en-US" dirty="0" smtClean="0"/>
              <a:t>3’</a:t>
            </a:r>
            <a:endParaRPr lang="en-US" dirty="0"/>
          </a:p>
        </p:txBody>
      </p:sp>
      <p:sp>
        <p:nvSpPr>
          <p:cNvPr id="7" name="Rectangle 6"/>
          <p:cNvSpPr/>
          <p:nvPr/>
        </p:nvSpPr>
        <p:spPr>
          <a:xfrm>
            <a:off x="4468892" y="4877111"/>
            <a:ext cx="359256" cy="369332"/>
          </a:xfrm>
          <a:prstGeom prst="rect">
            <a:avLst/>
          </a:prstGeom>
        </p:spPr>
        <p:txBody>
          <a:bodyPr wrap="none">
            <a:spAutoFit/>
          </a:bodyPr>
          <a:lstStyle/>
          <a:p>
            <a:r>
              <a:rPr lang="en-US" dirty="0"/>
              <a:t>3’</a:t>
            </a:r>
          </a:p>
        </p:txBody>
      </p:sp>
      <p:pic>
        <p:nvPicPr>
          <p:cNvPr id="44" name="Picture 43"/>
          <p:cNvPicPr/>
          <p:nvPr/>
        </p:nvPicPr>
        <p:blipFill>
          <a:blip r:embed="rId4" cstate="print">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6324600" y="4749800"/>
            <a:ext cx="294358" cy="347099"/>
          </a:xfrm>
          <a:prstGeom prst="rect">
            <a:avLst/>
          </a:prstGeom>
          <a:noFill/>
        </p:spPr>
      </p:pic>
      <p:pic>
        <p:nvPicPr>
          <p:cNvPr id="45" name="Picture 44"/>
          <p:cNvPicPr/>
          <p:nvPr/>
        </p:nvPicPr>
        <p:blipFill>
          <a:blip r:embed="rId4" cstate="print">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6019800" y="3429000"/>
            <a:ext cx="294358" cy="347099"/>
          </a:xfrm>
          <a:prstGeom prst="rect">
            <a:avLst/>
          </a:prstGeom>
          <a:noFill/>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51679800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51632" y="1"/>
            <a:ext cx="9144000" cy="1143001"/>
          </a:xfrm>
        </p:spPr>
        <p:txBody>
          <a:bodyPr>
            <a:normAutofit fontScale="90000"/>
          </a:bodyPr>
          <a:lstStyle/>
          <a:p>
            <a:r>
              <a:rPr lang="en-US" i="1" dirty="0" smtClean="0"/>
              <a:t/>
            </a:r>
            <a:br>
              <a:rPr lang="en-US" i="1" dirty="0" smtClean="0"/>
            </a:br>
            <a:r>
              <a:rPr lang="en-US" sz="3100" b="1" dirty="0" smtClean="0">
                <a:solidFill>
                  <a:srgbClr val="FF0000"/>
                </a:solidFill>
              </a:rPr>
              <a:t>DNA </a:t>
            </a:r>
            <a:r>
              <a:rPr lang="en-US" sz="3100" b="1" dirty="0">
                <a:solidFill>
                  <a:srgbClr val="FF0000"/>
                </a:solidFill>
              </a:rPr>
              <a:t>Methylation </a:t>
            </a:r>
            <a:r>
              <a:rPr lang="en-US" sz="3100" b="1" dirty="0" smtClean="0">
                <a:solidFill>
                  <a:srgbClr val="FF0000"/>
                </a:solidFill>
              </a:rPr>
              <a:t>leads to </a:t>
            </a:r>
            <a:r>
              <a:rPr lang="en-US" sz="3100" b="1" dirty="0">
                <a:solidFill>
                  <a:srgbClr val="FF0000"/>
                </a:solidFill>
              </a:rPr>
              <a:t>gene silencing</a:t>
            </a:r>
          </a:p>
        </p:txBody>
      </p:sp>
      <p:sp>
        <p:nvSpPr>
          <p:cNvPr id="5" name="Rectangle 4"/>
          <p:cNvSpPr/>
          <p:nvPr/>
        </p:nvSpPr>
        <p:spPr>
          <a:xfrm>
            <a:off x="2703359" y="5756839"/>
            <a:ext cx="3657600" cy="152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itchFamily="34" charset="0"/>
            </a:endParaRPr>
          </a:p>
        </p:txBody>
      </p:sp>
      <p:sp>
        <p:nvSpPr>
          <p:cNvPr id="6" name="Oval 5"/>
          <p:cNvSpPr/>
          <p:nvPr/>
        </p:nvSpPr>
        <p:spPr>
          <a:xfrm>
            <a:off x="2703359" y="5452039"/>
            <a:ext cx="1524000" cy="381000"/>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1600" dirty="0" smtClean="0">
                <a:latin typeface="Arial" pitchFamily="34" charset="0"/>
              </a:rPr>
              <a:t>Promoter</a:t>
            </a:r>
            <a:endParaRPr lang="en-US" sz="1600" dirty="0">
              <a:latin typeface="Arial" pitchFamily="34" charset="0"/>
            </a:endParaRPr>
          </a:p>
        </p:txBody>
      </p:sp>
      <p:sp>
        <p:nvSpPr>
          <p:cNvPr id="9" name="Oval 8"/>
          <p:cNvSpPr/>
          <p:nvPr/>
        </p:nvSpPr>
        <p:spPr>
          <a:xfrm>
            <a:off x="4493233" y="4420689"/>
            <a:ext cx="914400" cy="457200"/>
          </a:xfrm>
          <a:prstGeom prst="ellipse">
            <a:avLst/>
          </a:prstGeom>
          <a:solidFill>
            <a:srgbClr val="FF0000"/>
          </a:solidFill>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smtClean="0">
                <a:solidFill>
                  <a:schemeClr val="bg1"/>
                </a:solidFill>
                <a:latin typeface="Arial" pitchFamily="34" charset="0"/>
              </a:rPr>
              <a:t>TF</a:t>
            </a:r>
            <a:endParaRPr lang="en-US" dirty="0">
              <a:solidFill>
                <a:schemeClr val="bg1"/>
              </a:solidFill>
              <a:latin typeface="Arial" pitchFamily="34" charset="0"/>
            </a:endParaRPr>
          </a:p>
        </p:txBody>
      </p:sp>
      <p:sp>
        <p:nvSpPr>
          <p:cNvPr id="10" name="Bent Arrow 9"/>
          <p:cNvSpPr/>
          <p:nvPr/>
        </p:nvSpPr>
        <p:spPr>
          <a:xfrm>
            <a:off x="4989359" y="5375839"/>
            <a:ext cx="990600" cy="457200"/>
          </a:xfrm>
          <a:prstGeom prst="ben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latin typeface="Arial" pitchFamily="34" charset="0"/>
            </a:endParaRPr>
          </a:p>
        </p:txBody>
      </p:sp>
      <p:sp>
        <p:nvSpPr>
          <p:cNvPr id="15" name="Rectangle 14"/>
          <p:cNvSpPr/>
          <p:nvPr/>
        </p:nvSpPr>
        <p:spPr>
          <a:xfrm>
            <a:off x="5267636" y="5147239"/>
            <a:ext cx="492593" cy="646331"/>
          </a:xfrm>
          <a:prstGeom prst="rect">
            <a:avLst/>
          </a:prstGeom>
        </p:spPr>
        <p:txBody>
          <a:bodyPr wrap="none">
            <a:spAutoFit/>
          </a:bodyPr>
          <a:lstStyle/>
          <a:p>
            <a:pPr algn="ctr"/>
            <a:r>
              <a:rPr lang="en-US" sz="3600" dirty="0" smtClean="0">
                <a:latin typeface="Arial" pitchFamily="34" charset="0"/>
              </a:rPr>
              <a:t>X</a:t>
            </a:r>
            <a:endParaRPr lang="en-US" sz="3600" dirty="0">
              <a:latin typeface="Arial" pitchFamily="34" charset="0"/>
            </a:endParaRPr>
          </a:p>
        </p:txBody>
      </p:sp>
      <p:sp>
        <p:nvSpPr>
          <p:cNvPr id="16" name="TextBox 15"/>
          <p:cNvSpPr txBox="1"/>
          <p:nvPr/>
        </p:nvSpPr>
        <p:spPr>
          <a:xfrm>
            <a:off x="6381507" y="5123333"/>
            <a:ext cx="1634695" cy="646331"/>
          </a:xfrm>
          <a:prstGeom prst="rect">
            <a:avLst/>
          </a:prstGeom>
          <a:noFill/>
        </p:spPr>
        <p:txBody>
          <a:bodyPr wrap="none" rtlCol="0">
            <a:spAutoFit/>
          </a:bodyPr>
          <a:lstStyle/>
          <a:p>
            <a:r>
              <a:rPr lang="en-US" dirty="0" smtClean="0">
                <a:latin typeface="Arial" pitchFamily="34" charset="0"/>
              </a:rPr>
              <a:t>Target gene </a:t>
            </a:r>
          </a:p>
          <a:p>
            <a:r>
              <a:rPr lang="en-US" dirty="0" smtClean="0">
                <a:latin typeface="Arial" pitchFamily="34" charset="0"/>
              </a:rPr>
              <a:t>not expressed</a:t>
            </a:r>
            <a:endParaRPr lang="en-US" dirty="0">
              <a:latin typeface="Arial" pitchFamily="34" charset="0"/>
            </a:endParaRPr>
          </a:p>
        </p:txBody>
      </p:sp>
      <p:sp>
        <p:nvSpPr>
          <p:cNvPr id="22" name="Rectangle 21"/>
          <p:cNvSpPr/>
          <p:nvPr/>
        </p:nvSpPr>
        <p:spPr>
          <a:xfrm>
            <a:off x="1941360" y="3919123"/>
            <a:ext cx="6073929" cy="211597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itchFamily="34" charset="0"/>
            </a:endParaRPr>
          </a:p>
        </p:txBody>
      </p:sp>
      <p:sp>
        <p:nvSpPr>
          <p:cNvPr id="24" name="TextBox 23"/>
          <p:cNvSpPr txBox="1"/>
          <p:nvPr/>
        </p:nvSpPr>
        <p:spPr>
          <a:xfrm>
            <a:off x="2287524" y="3895549"/>
            <a:ext cx="5520286" cy="400110"/>
          </a:xfrm>
          <a:prstGeom prst="rect">
            <a:avLst/>
          </a:prstGeom>
          <a:noFill/>
        </p:spPr>
        <p:txBody>
          <a:bodyPr wrap="none" rtlCol="0">
            <a:spAutoFit/>
          </a:bodyPr>
          <a:lstStyle/>
          <a:p>
            <a:r>
              <a:rPr lang="en-US" sz="2000" dirty="0" smtClean="0">
                <a:latin typeface="Arial" pitchFamily="34" charset="0"/>
              </a:rPr>
              <a:t>Target gene </a:t>
            </a:r>
            <a:r>
              <a:rPr lang="en-US" sz="2000" b="1" dirty="0" smtClean="0">
                <a:latin typeface="Arial" pitchFamily="34" charset="0"/>
              </a:rPr>
              <a:t>inactivated  by DNA methylation</a:t>
            </a:r>
            <a:endParaRPr lang="en-US" sz="2000" b="1" dirty="0">
              <a:latin typeface="Arial" pitchFamily="34" charset="0"/>
            </a:endParaRPr>
          </a:p>
        </p:txBody>
      </p:sp>
      <p:sp>
        <p:nvSpPr>
          <p:cNvPr id="27" name="Rectangle 26"/>
          <p:cNvSpPr/>
          <p:nvPr/>
        </p:nvSpPr>
        <p:spPr>
          <a:xfrm>
            <a:off x="2710073" y="3198516"/>
            <a:ext cx="3657600" cy="152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itchFamily="34" charset="0"/>
            </a:endParaRPr>
          </a:p>
        </p:txBody>
      </p:sp>
      <p:sp>
        <p:nvSpPr>
          <p:cNvPr id="28" name="Oval 27"/>
          <p:cNvSpPr/>
          <p:nvPr/>
        </p:nvSpPr>
        <p:spPr>
          <a:xfrm>
            <a:off x="2710073" y="2893716"/>
            <a:ext cx="1524000" cy="381000"/>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1600" dirty="0" smtClean="0">
                <a:latin typeface="Arial" pitchFamily="34" charset="0"/>
              </a:rPr>
              <a:t>Promoter</a:t>
            </a:r>
            <a:endParaRPr lang="en-US" sz="1600" dirty="0">
              <a:latin typeface="Arial" pitchFamily="34" charset="0"/>
            </a:endParaRPr>
          </a:p>
        </p:txBody>
      </p:sp>
      <p:sp>
        <p:nvSpPr>
          <p:cNvPr id="29" name="Oval 28"/>
          <p:cNvSpPr/>
          <p:nvPr/>
        </p:nvSpPr>
        <p:spPr>
          <a:xfrm>
            <a:off x="3008159" y="2436516"/>
            <a:ext cx="914400" cy="457200"/>
          </a:xfrm>
          <a:prstGeom prst="ellipse">
            <a:avLst/>
          </a:prstGeom>
          <a:solidFill>
            <a:srgbClr val="FF0000"/>
          </a:solidFill>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smtClean="0">
                <a:solidFill>
                  <a:schemeClr val="bg1"/>
                </a:solidFill>
                <a:latin typeface="Arial" pitchFamily="34" charset="0"/>
              </a:rPr>
              <a:t>TF</a:t>
            </a:r>
            <a:endParaRPr lang="en-US" dirty="0">
              <a:solidFill>
                <a:schemeClr val="bg1"/>
              </a:solidFill>
              <a:latin typeface="Arial" pitchFamily="34" charset="0"/>
            </a:endParaRPr>
          </a:p>
        </p:txBody>
      </p:sp>
      <p:sp>
        <p:nvSpPr>
          <p:cNvPr id="30" name="Bent Arrow 29"/>
          <p:cNvSpPr/>
          <p:nvPr/>
        </p:nvSpPr>
        <p:spPr>
          <a:xfrm>
            <a:off x="4996073" y="2817516"/>
            <a:ext cx="990600" cy="457200"/>
          </a:xfrm>
          <a:prstGeom prst="ben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latin typeface="Arial" pitchFamily="34" charset="0"/>
            </a:endParaRPr>
          </a:p>
        </p:txBody>
      </p:sp>
      <p:sp>
        <p:nvSpPr>
          <p:cNvPr id="31" name="TextBox 30"/>
          <p:cNvSpPr txBox="1"/>
          <p:nvPr/>
        </p:nvSpPr>
        <p:spPr>
          <a:xfrm>
            <a:off x="6314376" y="2615229"/>
            <a:ext cx="1463825" cy="646331"/>
          </a:xfrm>
          <a:prstGeom prst="rect">
            <a:avLst/>
          </a:prstGeom>
          <a:noFill/>
        </p:spPr>
        <p:txBody>
          <a:bodyPr wrap="none" rtlCol="0">
            <a:spAutoFit/>
          </a:bodyPr>
          <a:lstStyle/>
          <a:p>
            <a:r>
              <a:rPr lang="en-US" dirty="0" smtClean="0">
                <a:latin typeface="Arial" pitchFamily="34" charset="0"/>
              </a:rPr>
              <a:t> Target gene</a:t>
            </a:r>
          </a:p>
          <a:p>
            <a:r>
              <a:rPr lang="en-US" dirty="0" smtClean="0">
                <a:latin typeface="Arial" pitchFamily="34" charset="0"/>
              </a:rPr>
              <a:t>  expressed</a:t>
            </a:r>
            <a:endParaRPr lang="en-US" dirty="0">
              <a:latin typeface="Arial" pitchFamily="34" charset="0"/>
            </a:endParaRPr>
          </a:p>
        </p:txBody>
      </p:sp>
      <p:sp>
        <p:nvSpPr>
          <p:cNvPr id="32" name="Rectangle 31"/>
          <p:cNvSpPr/>
          <p:nvPr/>
        </p:nvSpPr>
        <p:spPr>
          <a:xfrm>
            <a:off x="1941359" y="1256121"/>
            <a:ext cx="6073928" cy="225703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itchFamily="34" charset="0"/>
            </a:endParaRPr>
          </a:p>
        </p:txBody>
      </p:sp>
      <p:sp>
        <p:nvSpPr>
          <p:cNvPr id="33" name="TextBox 32"/>
          <p:cNvSpPr txBox="1"/>
          <p:nvPr/>
        </p:nvSpPr>
        <p:spPr>
          <a:xfrm>
            <a:off x="3199569" y="1269349"/>
            <a:ext cx="4604195" cy="830997"/>
          </a:xfrm>
          <a:prstGeom prst="rect">
            <a:avLst/>
          </a:prstGeom>
          <a:noFill/>
        </p:spPr>
        <p:txBody>
          <a:bodyPr wrap="none" rtlCol="0">
            <a:spAutoFit/>
          </a:bodyPr>
          <a:lstStyle/>
          <a:p>
            <a:r>
              <a:rPr lang="en-US" sz="2000" dirty="0" smtClean="0">
                <a:latin typeface="Arial" pitchFamily="34" charset="0"/>
              </a:rPr>
              <a:t>Target gene </a:t>
            </a:r>
            <a:r>
              <a:rPr lang="en-US" sz="2000" b="1" dirty="0" smtClean="0">
                <a:latin typeface="Arial" pitchFamily="34" charset="0"/>
              </a:rPr>
              <a:t>expressed in normal cell</a:t>
            </a:r>
          </a:p>
          <a:p>
            <a:endParaRPr lang="en-US" sz="2800" b="1" dirty="0">
              <a:latin typeface="Arial" pitchFamily="34" charset="0"/>
            </a:endParaRPr>
          </a:p>
        </p:txBody>
      </p:sp>
      <p:sp>
        <p:nvSpPr>
          <p:cNvPr id="3" name="TextBox 2"/>
          <p:cNvSpPr txBox="1"/>
          <p:nvPr/>
        </p:nvSpPr>
        <p:spPr>
          <a:xfrm>
            <a:off x="251632" y="1700233"/>
            <a:ext cx="1064212" cy="707886"/>
          </a:xfrm>
          <a:prstGeom prst="rect">
            <a:avLst/>
          </a:prstGeom>
          <a:noFill/>
        </p:spPr>
        <p:txBody>
          <a:bodyPr wrap="square" rtlCol="0">
            <a:spAutoFit/>
          </a:bodyPr>
          <a:lstStyle/>
          <a:p>
            <a:r>
              <a:rPr lang="en-US" sz="2000" b="1" dirty="0" smtClean="0"/>
              <a:t>Normal State</a:t>
            </a:r>
            <a:endParaRPr lang="en-US" sz="2000" b="1" dirty="0"/>
          </a:p>
        </p:txBody>
      </p:sp>
      <p:sp>
        <p:nvSpPr>
          <p:cNvPr id="36" name="TextBox 35"/>
          <p:cNvSpPr txBox="1"/>
          <p:nvPr/>
        </p:nvSpPr>
        <p:spPr>
          <a:xfrm>
            <a:off x="251632" y="4105547"/>
            <a:ext cx="1537328" cy="707886"/>
          </a:xfrm>
          <a:prstGeom prst="rect">
            <a:avLst/>
          </a:prstGeom>
          <a:noFill/>
        </p:spPr>
        <p:txBody>
          <a:bodyPr wrap="square" rtlCol="0">
            <a:spAutoFit/>
          </a:bodyPr>
          <a:lstStyle/>
          <a:p>
            <a:r>
              <a:rPr lang="en-US" sz="2000" b="1" dirty="0" smtClean="0"/>
              <a:t>Epigenetic Modification</a:t>
            </a:r>
            <a:endParaRPr lang="en-US" sz="2000" b="1" dirty="0"/>
          </a:p>
        </p:txBody>
      </p:sp>
      <p:grpSp>
        <p:nvGrpSpPr>
          <p:cNvPr id="4" name="Group 3"/>
          <p:cNvGrpSpPr/>
          <p:nvPr/>
        </p:nvGrpSpPr>
        <p:grpSpPr>
          <a:xfrm>
            <a:off x="2711145" y="5021608"/>
            <a:ext cx="1471365" cy="534429"/>
            <a:chOff x="2710073" y="4612809"/>
            <a:chExt cx="1471365" cy="534429"/>
          </a:xfrm>
        </p:grpSpPr>
        <p:pic>
          <p:nvPicPr>
            <p:cNvPr id="37" name="Picture 36"/>
            <p:cNvPicPr/>
            <p:nvPr/>
          </p:nvPicPr>
          <p:blipFill>
            <a:blip r:embed="rId3" cstate="print">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2710073" y="4614626"/>
              <a:ext cx="620295" cy="532612"/>
            </a:xfrm>
            <a:prstGeom prst="rect">
              <a:avLst/>
            </a:prstGeom>
            <a:noFill/>
          </p:spPr>
        </p:pic>
        <p:pic>
          <p:nvPicPr>
            <p:cNvPr id="38" name="Picture 37"/>
            <p:cNvPicPr/>
            <p:nvPr/>
          </p:nvPicPr>
          <p:blipFill>
            <a:blip r:embed="rId3" cstate="print">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3561143" y="4612809"/>
              <a:ext cx="620295" cy="532612"/>
            </a:xfrm>
            <a:prstGeom prst="rect">
              <a:avLst/>
            </a:prstGeom>
            <a:noFill/>
          </p:spPr>
        </p:pic>
      </p:grpSp>
      <p:sp>
        <p:nvSpPr>
          <p:cNvPr id="25" name="Oval 24"/>
          <p:cNvSpPr/>
          <p:nvPr/>
        </p:nvSpPr>
        <p:spPr>
          <a:xfrm>
            <a:off x="2414344" y="1823345"/>
            <a:ext cx="1051016" cy="739824"/>
          </a:xfrm>
          <a:prstGeom prst="ellipse">
            <a:avLst/>
          </a:prstGeom>
          <a:solidFill>
            <a:srgbClr val="92D050"/>
          </a:solidFill>
          <a:ln>
            <a:solidFill>
              <a:srgbClr val="92D050"/>
            </a:solidFill>
          </a:ln>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1600" dirty="0" smtClean="0">
                <a:solidFill>
                  <a:schemeClr val="tx1"/>
                </a:solidFill>
                <a:latin typeface="Arial" pitchFamily="34" charset="0"/>
              </a:rPr>
              <a:t>RNA pol</a:t>
            </a:r>
            <a:endParaRPr lang="en-US" sz="1600" dirty="0">
              <a:solidFill>
                <a:schemeClr val="tx1"/>
              </a:solidFill>
              <a:latin typeface="Arial" pitchFamily="34" charset="0"/>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0720584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Content Placeholder 2"/>
          <p:cNvSpPr txBox="1">
            <a:spLocks/>
          </p:cNvSpPr>
          <p:nvPr/>
        </p:nvSpPr>
        <p:spPr>
          <a:xfrm>
            <a:off x="457200" y="227263"/>
            <a:ext cx="8229600" cy="4525963"/>
          </a:xfrm>
          <a:prstGeom prst="rect">
            <a:avLst/>
          </a:prstGeom>
        </p:spPr>
        <p:txBody>
          <a:bodyPr vert="horz" lIns="91440" tIns="45720" rIns="91440" bIns="45720" rtlCol="0">
            <a:normAutofit/>
          </a:body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Speciation of Darwin’s Finches</a:t>
            </a:r>
          </a:p>
          <a:p>
            <a:pPr marL="514350" marR="0" lvl="0" indent="-514350" algn="l" defTabSz="457200" rtl="0" eaLnBrk="1" fontAlgn="auto" latinLnBrk="0" hangingPunct="1">
              <a:lnSpc>
                <a:spcPct val="100000"/>
              </a:lnSpc>
              <a:spcBef>
                <a:spcPct val="20000"/>
              </a:spcBef>
              <a:spcAft>
                <a:spcPts val="0"/>
              </a:spcAft>
              <a:buClrTx/>
              <a:buSzTx/>
              <a:buFont typeface="Arial"/>
              <a:buAutoNum type="alphaLcPeriod"/>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Arrival of the </a:t>
            </a:r>
            <a:r>
              <a:rPr kumimoji="0" lang="en-US" sz="3200" b="1" i="0" u="none" strike="noStrike" kern="1200" cap="none" spc="0" normalizeH="0" baseline="0" noProof="0" dirty="0" smtClean="0">
                <a:ln>
                  <a:noFill/>
                </a:ln>
                <a:solidFill>
                  <a:schemeClr val="tx1"/>
                </a:solidFill>
                <a:effectLst/>
                <a:uLnTx/>
                <a:uFillTx/>
                <a:latin typeface="+mn-lt"/>
                <a:ea typeface="+mn-ea"/>
                <a:cs typeface="+mn-cs"/>
              </a:rPr>
              <a:t>founding</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population from South America</a:t>
            </a:r>
          </a:p>
          <a:p>
            <a:pPr marL="514350" marR="0" lvl="0" indent="-514350" algn="l" defTabSz="457200" rtl="0" eaLnBrk="1" fontAlgn="auto" latinLnBrk="0" hangingPunct="1">
              <a:lnSpc>
                <a:spcPct val="100000"/>
              </a:lnSpc>
              <a:spcBef>
                <a:spcPct val="20000"/>
              </a:spcBef>
              <a:spcAft>
                <a:spcPts val="0"/>
              </a:spcAft>
              <a:buClrTx/>
              <a:buSzTx/>
              <a:buFont typeface="Arial"/>
              <a:buAutoNum type="alphaLcPeriod"/>
              <a:tabLst/>
              <a:defRPr/>
            </a:pPr>
            <a:r>
              <a:rPr kumimoji="0" lang="en-US" sz="3200" b="1" i="0" u="none" strike="noStrike" kern="1200" cap="none" spc="0" normalizeH="0" baseline="0" noProof="0" dirty="0" smtClean="0">
                <a:ln>
                  <a:noFill/>
                </a:ln>
                <a:solidFill>
                  <a:schemeClr val="tx1"/>
                </a:solidFill>
                <a:effectLst/>
                <a:uLnTx/>
                <a:uFillTx/>
                <a:latin typeface="+mn-lt"/>
                <a:ea typeface="+mn-ea"/>
                <a:cs typeface="+mn-cs"/>
              </a:rPr>
              <a:t>Separation of populations</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 island to island</a:t>
            </a:r>
          </a:p>
          <a:p>
            <a:pPr marL="514350" marR="0" lvl="0" indent="-514350" algn="l" defTabSz="457200" rtl="0" eaLnBrk="1" fontAlgn="auto" latinLnBrk="0" hangingPunct="1">
              <a:lnSpc>
                <a:spcPct val="100000"/>
              </a:lnSpc>
              <a:spcBef>
                <a:spcPct val="20000"/>
              </a:spcBef>
              <a:spcAft>
                <a:spcPts val="0"/>
              </a:spcAft>
              <a:buClrTx/>
              <a:buSzTx/>
              <a:buFont typeface="Arial"/>
              <a:buAutoNum type="alphaLcPeriod"/>
              <a:tabLst/>
              <a:defRPr/>
            </a:pPr>
            <a:r>
              <a:rPr kumimoji="0" lang="en-US" sz="3200" b="1" i="0" u="none" strike="noStrike" kern="1200" cap="none" spc="0" normalizeH="0" baseline="0" noProof="0" dirty="0" smtClean="0">
                <a:ln>
                  <a:noFill/>
                </a:ln>
                <a:solidFill>
                  <a:schemeClr val="tx1"/>
                </a:solidFill>
                <a:effectLst/>
                <a:uLnTx/>
                <a:uFillTx/>
                <a:latin typeface="+mn-lt"/>
                <a:ea typeface="+mn-ea"/>
                <a:cs typeface="+mn-cs"/>
              </a:rPr>
              <a:t>Changes in the Gene Pool </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by natural selection</a:t>
            </a:r>
          </a:p>
        </p:txBody>
      </p:sp>
      <p:pic>
        <p:nvPicPr>
          <p:cNvPr id="5" name="Picture 4"/>
          <p:cNvPicPr>
            <a:picLocks noChangeAspect="1"/>
          </p:cNvPicPr>
          <p:nvPr/>
        </p:nvPicPr>
        <p:blipFill>
          <a:blip r:embed="rId2"/>
          <a:srcRect t="8189" b="6457"/>
          <a:stretch>
            <a:fillRect/>
          </a:stretch>
        </p:blipFill>
        <p:spPr>
          <a:xfrm>
            <a:off x="4286680" y="3235158"/>
            <a:ext cx="3638120" cy="362284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457200" y="1600200"/>
            <a:ext cx="8229600" cy="4525963"/>
          </a:xfrm>
        </p:spPr>
        <p:txBody>
          <a:bodyPr/>
          <a:lstStyle/>
          <a:p>
            <a:pPr marL="514350" indent="-514350">
              <a:buAutoNum type="alphaLcPeriod" startAt="6"/>
            </a:pPr>
            <a:r>
              <a:rPr lang="en-US" b="1" dirty="0" smtClean="0"/>
              <a:t>Continued Evolution</a:t>
            </a:r>
            <a:r>
              <a:rPr lang="en-US" dirty="0" smtClean="0"/>
              <a:t> – 13 species of finches exist today</a:t>
            </a:r>
          </a:p>
          <a:p>
            <a:pPr marL="514350" indent="-514350">
              <a:buNone/>
            </a:pPr>
            <a:r>
              <a:rPr lang="en-US" b="1" dirty="0" smtClean="0"/>
              <a:t>-  </a:t>
            </a:r>
            <a:r>
              <a:rPr lang="en-US" dirty="0" smtClean="0"/>
              <a:t>Example of: </a:t>
            </a:r>
            <a:r>
              <a:rPr lang="en-US" b="1" dirty="0" smtClean="0"/>
              <a:t>adaptive Radiation, </a:t>
            </a:r>
            <a:r>
              <a:rPr lang="en-US" dirty="0" smtClean="0"/>
              <a:t>the process by which one species evolves into several different forms that live in different ways.  </a:t>
            </a:r>
            <a:endParaRPr lang="en-US"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1"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1"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4" grpId="1" build="p"/>
    </p:bld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884100" y="205619"/>
            <a:ext cx="7461581" cy="6325810"/>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11917"/>
            <a:ext cx="8229600" cy="4525963"/>
          </a:xfrm>
        </p:spPr>
        <p:txBody>
          <a:bodyPr/>
          <a:lstStyle/>
          <a:p>
            <a:r>
              <a:rPr lang="en-US" b="1" dirty="0" smtClean="0"/>
              <a:t>Gene Pools</a:t>
            </a:r>
          </a:p>
          <a:p>
            <a:pPr marL="514350" indent="-514350">
              <a:buAutoNum type="arabicPeriod"/>
            </a:pPr>
            <a:r>
              <a:rPr lang="en-US" dirty="0" smtClean="0"/>
              <a:t>All of the genes in a population</a:t>
            </a:r>
          </a:p>
          <a:p>
            <a:pPr marL="514350" indent="-514350">
              <a:buNone/>
            </a:pPr>
            <a:r>
              <a:rPr lang="en-US" dirty="0" smtClean="0"/>
              <a:t>	-  Contains 2 or more alleles (forms of a gene) for each trait</a:t>
            </a:r>
          </a:p>
          <a:p>
            <a:pPr marL="514350" indent="-514350">
              <a:buNone/>
            </a:pPr>
            <a:r>
              <a:rPr lang="en-US" dirty="0" smtClean="0"/>
              <a:t>2.  Relative frequencies - # of times an allele occurs in a gene pool compared to other alleles</a:t>
            </a:r>
          </a:p>
        </p:txBody>
      </p:sp>
      <p:pic>
        <p:nvPicPr>
          <p:cNvPr id="4" name="Picture 3"/>
          <p:cNvPicPr>
            <a:picLocks noChangeAspect="1"/>
          </p:cNvPicPr>
          <p:nvPr/>
        </p:nvPicPr>
        <p:blipFill>
          <a:blip r:embed="rId2"/>
          <a:srcRect l="2848" t="9850" r="2848"/>
          <a:stretch>
            <a:fillRect/>
          </a:stretch>
        </p:blipFill>
        <p:spPr>
          <a:xfrm>
            <a:off x="4682911" y="3575908"/>
            <a:ext cx="4003889" cy="328209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34974"/>
            <a:ext cx="8229600" cy="4525963"/>
          </a:xfrm>
        </p:spPr>
        <p:txBody>
          <a:bodyPr/>
          <a:lstStyle/>
          <a:p>
            <a:r>
              <a:rPr lang="en-US" dirty="0" smtClean="0"/>
              <a:t>Sources of Genetic Variation</a:t>
            </a:r>
          </a:p>
          <a:p>
            <a:pPr marL="514350" indent="-514350">
              <a:buAutoNum type="arabicPeriod"/>
            </a:pPr>
            <a:r>
              <a:rPr lang="en-US" dirty="0" smtClean="0"/>
              <a:t>Mutations</a:t>
            </a:r>
          </a:p>
          <a:p>
            <a:pPr marL="514350" indent="-514350">
              <a:buNone/>
            </a:pPr>
            <a:r>
              <a:rPr lang="en-US" dirty="0" smtClean="0"/>
              <a:t>	-  Causes = mistakes in replication, radiation or chemicals</a:t>
            </a:r>
          </a:p>
          <a:p>
            <a:pPr marL="514350" indent="-514350">
              <a:buNone/>
            </a:pPr>
            <a:r>
              <a:rPr lang="en-US" dirty="0" smtClean="0"/>
              <a:t>	-  May or may not effect phenotype </a:t>
            </a:r>
          </a:p>
          <a:p>
            <a:pPr marL="514350" indent="-514350">
              <a:buNone/>
            </a:pPr>
            <a:endParaRPr lang="en-US" dirty="0"/>
          </a:p>
        </p:txBody>
      </p:sp>
      <p:pic>
        <p:nvPicPr>
          <p:cNvPr id="4" name="Picture 3"/>
          <p:cNvPicPr>
            <a:picLocks noChangeAspect="1"/>
          </p:cNvPicPr>
          <p:nvPr/>
        </p:nvPicPr>
        <p:blipFill>
          <a:blip r:embed="rId2"/>
          <a:stretch>
            <a:fillRect/>
          </a:stretch>
        </p:blipFill>
        <p:spPr>
          <a:xfrm>
            <a:off x="5456017" y="3830707"/>
            <a:ext cx="3230783" cy="2853858"/>
          </a:xfrm>
          <a:prstGeom prst="rect">
            <a:avLst/>
          </a:prstGeom>
        </p:spPr>
      </p:pic>
      <p:pic>
        <p:nvPicPr>
          <p:cNvPr id="5" name="Picture 4"/>
          <p:cNvPicPr>
            <a:picLocks noChangeAspect="1"/>
          </p:cNvPicPr>
          <p:nvPr/>
        </p:nvPicPr>
        <p:blipFill>
          <a:blip r:embed="rId3"/>
          <a:stretch>
            <a:fillRect/>
          </a:stretch>
        </p:blipFill>
        <p:spPr>
          <a:xfrm>
            <a:off x="775312" y="3830707"/>
            <a:ext cx="3886200" cy="29972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732</TotalTime>
  <Words>1850</Words>
  <Application>Microsoft Macintosh PowerPoint</Application>
  <PresentationFormat>On-screen Show (4:3)</PresentationFormat>
  <Paragraphs>177</Paragraphs>
  <Slides>45</Slides>
  <Notes>11</Notes>
  <HiddenSlides>0</HiddenSlides>
  <MMClips>0</MMClips>
  <ScaleCrop>false</ScaleCrop>
  <HeadingPairs>
    <vt:vector size="4" baseType="variant">
      <vt:variant>
        <vt:lpstr>Design Template</vt:lpstr>
      </vt:variant>
      <vt:variant>
        <vt:i4>1</vt:i4>
      </vt:variant>
      <vt:variant>
        <vt:lpstr>Slide Titles</vt:lpstr>
      </vt:variant>
      <vt:variant>
        <vt:i4>45</vt:i4>
      </vt:variant>
    </vt:vector>
  </HeadingPairs>
  <TitlesOfParts>
    <vt:vector size="46" baseType="lpstr">
      <vt:lpstr>Office Theme</vt:lpstr>
      <vt:lpstr>H.  Genes and Proteins     1.  Genes are instructions for assembling proteins.    2.  Inherited traits depend on the proteins coded by genes          DNA  RNA  Protein </vt:lpstr>
      <vt:lpstr>Questions</vt:lpstr>
      <vt:lpstr>Slide 3</vt:lpstr>
      <vt:lpstr>Darwinian Evolution</vt:lpstr>
      <vt:lpstr>Slide 5</vt:lpstr>
      <vt:lpstr>Slide 6</vt:lpstr>
      <vt:lpstr>Slide 7</vt:lpstr>
      <vt:lpstr>Slide 8</vt:lpstr>
      <vt:lpstr>Slide 9</vt:lpstr>
      <vt:lpstr>Slide 10</vt:lpstr>
      <vt:lpstr>Slide 11</vt:lpstr>
      <vt:lpstr>Slide 12</vt:lpstr>
      <vt:lpstr>Slide 13</vt:lpstr>
      <vt:lpstr>Slide 14</vt:lpstr>
      <vt:lpstr>Slide 15</vt:lpstr>
      <vt:lpstr>Directional Selection Graphs</vt:lpstr>
      <vt:lpstr>Slide 17</vt:lpstr>
      <vt:lpstr>Slide 18</vt:lpstr>
      <vt:lpstr>Process of Speciation</vt:lpstr>
      <vt:lpstr>Slide 20</vt:lpstr>
      <vt:lpstr>Slide 21</vt:lpstr>
      <vt:lpstr>Slide 22</vt:lpstr>
      <vt:lpstr>Slide 23</vt:lpstr>
      <vt:lpstr>Slide 24</vt:lpstr>
      <vt:lpstr>Slide 25</vt:lpstr>
      <vt:lpstr>Gene Mutations</vt:lpstr>
      <vt:lpstr>Slide 27</vt:lpstr>
      <vt:lpstr>Point Mutations</vt:lpstr>
      <vt:lpstr>Gene Mutations</vt:lpstr>
      <vt:lpstr>Slide 30</vt:lpstr>
      <vt:lpstr>Slide 31</vt:lpstr>
      <vt:lpstr>Slide 32</vt:lpstr>
      <vt:lpstr>Slide 33</vt:lpstr>
      <vt:lpstr>Slide 34</vt:lpstr>
      <vt:lpstr>Slide 35</vt:lpstr>
      <vt:lpstr>Prokaryotic gene regulation </vt:lpstr>
      <vt:lpstr>Gene Regulation</vt:lpstr>
      <vt:lpstr>Slide 38</vt:lpstr>
      <vt:lpstr>The Lac Operon </vt:lpstr>
      <vt:lpstr>Slide 40</vt:lpstr>
      <vt:lpstr>What is Epigenetics?</vt:lpstr>
      <vt:lpstr>Slide 42</vt:lpstr>
      <vt:lpstr>1. Histone modification </vt:lpstr>
      <vt:lpstr>2. DNA methylation</vt:lpstr>
      <vt:lpstr> DNA Methylation leads to gene silencing</vt:lpstr>
    </vt:vector>
  </TitlesOfParts>
  <Company>Earth Camp Collective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  Genes and Proteins     1.  Genes are instructions for assembling proteins.    2.  Inherited traits depend on the proteins coded by genes          DNA  RNA  Protein </dc:title>
  <dc:creator>kyle collins</dc:creator>
  <cp:lastModifiedBy>kyle collins</cp:lastModifiedBy>
  <cp:revision>1</cp:revision>
  <cp:lastPrinted>2014-09-17T14:55:46Z</cp:lastPrinted>
  <dcterms:created xsi:type="dcterms:W3CDTF">2014-09-17T14:05:57Z</dcterms:created>
  <dcterms:modified xsi:type="dcterms:W3CDTF">2014-09-18T02:18:55Z</dcterms:modified>
</cp:coreProperties>
</file>