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8"/>
  </p:notesMasterIdLst>
  <p:sldIdLst>
    <p:sldId id="276" r:id="rId2"/>
    <p:sldId id="277" r:id="rId3"/>
    <p:sldId id="273" r:id="rId4"/>
    <p:sldId id="301" r:id="rId5"/>
    <p:sldId id="300" r:id="rId6"/>
    <p:sldId id="302" r:id="rId7"/>
    <p:sldId id="261" r:id="rId8"/>
    <p:sldId id="275" r:id="rId9"/>
    <p:sldId id="274" r:id="rId10"/>
    <p:sldId id="259" r:id="rId11"/>
    <p:sldId id="260" r:id="rId12"/>
    <p:sldId id="272" r:id="rId13"/>
    <p:sldId id="263" r:id="rId14"/>
    <p:sldId id="270" r:id="rId15"/>
    <p:sldId id="258" r:id="rId16"/>
    <p:sldId id="264" r:id="rId17"/>
    <p:sldId id="271" r:id="rId18"/>
    <p:sldId id="267" r:id="rId19"/>
    <p:sldId id="269" r:id="rId20"/>
    <p:sldId id="298" r:id="rId21"/>
    <p:sldId id="262" r:id="rId22"/>
    <p:sldId id="296" r:id="rId23"/>
    <p:sldId id="297" r:id="rId24"/>
    <p:sldId id="265" r:id="rId25"/>
    <p:sldId id="299" r:id="rId26"/>
    <p:sldId id="266" r:id="rId27"/>
    <p:sldId id="282" r:id="rId28"/>
    <p:sldId id="279" r:id="rId29"/>
    <p:sldId id="280" r:id="rId30"/>
    <p:sldId id="281" r:id="rId31"/>
    <p:sldId id="283" r:id="rId32"/>
    <p:sldId id="284" r:id="rId33"/>
    <p:sldId id="256" r:id="rId34"/>
    <p:sldId id="278" r:id="rId35"/>
    <p:sldId id="285" r:id="rId36"/>
    <p:sldId id="268" r:id="rId37"/>
    <p:sldId id="286" r:id="rId38"/>
    <p:sldId id="295" r:id="rId39"/>
    <p:sldId id="287" r:id="rId40"/>
    <p:sldId id="290" r:id="rId41"/>
    <p:sldId id="288" r:id="rId42"/>
    <p:sldId id="294" r:id="rId43"/>
    <p:sldId id="289" r:id="rId44"/>
    <p:sldId id="291" r:id="rId45"/>
    <p:sldId id="292" r:id="rId46"/>
    <p:sldId id="29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5" d="100"/>
          <a:sy n="105" d="100"/>
        </p:scale>
        <p:origin x="-9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BD53D-4C2B-CD43-A2A7-8C1259676902}" type="datetimeFigureOut">
              <a:rPr lang="en-US" smtClean="0"/>
              <a:pPr/>
              <a:t>9/29/14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EC0854-BBEA-0E49-B541-3FCAD80023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1" Type="http://schemas.openxmlformats.org/officeDocument/2006/relationships/hyperlink" Target="http://en.wikipedia.org/wiki/First_pharyngeal_groove" TargetMode="External"/><Relationship Id="rId12" Type="http://schemas.openxmlformats.org/officeDocument/2006/relationships/hyperlink" Target="http://en.wikipedia.org/wiki/Help:IPA_for_English" TargetMode="External"/><Relationship Id="rId13" Type="http://schemas.openxmlformats.org/officeDocument/2006/relationships/hyperlink" Target="http://en.wikipedia.org/wiki/Help:IPA_for_English%23Key" TargetMode="External"/><Relationship Id="rId14" Type="http://schemas.openxmlformats.org/officeDocument/2006/relationships/hyperlink" Target="http://en.wikipedia.org/wiki/Organ_(anatomy)" TargetMode="External"/><Relationship Id="rId15" Type="http://schemas.openxmlformats.org/officeDocument/2006/relationships/hyperlink" Target="http://en.wikipedia.org/wiki/Neck" TargetMode="External"/><Relationship Id="rId16" Type="http://schemas.openxmlformats.org/officeDocument/2006/relationships/hyperlink" Target="http://en.wikipedia.org/wiki/Amphibians" TargetMode="External"/><Relationship Id="rId17" Type="http://schemas.openxmlformats.org/officeDocument/2006/relationships/hyperlink" Target="http://en.wikipedia.org/wiki/Reptiles" TargetMode="External"/><Relationship Id="rId18" Type="http://schemas.openxmlformats.org/officeDocument/2006/relationships/hyperlink" Target="http://en.wikipedia.org/wiki/Mammals" TargetMode="External"/><Relationship Id="rId19" Type="http://schemas.openxmlformats.org/officeDocument/2006/relationships/hyperlink" Target="http://en.wikipedia.org/wiki/Vertebrate_trachea" TargetMode="External"/><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en.wikipedia.org/wiki/Brain" TargetMode="External"/><Relationship Id="rId4" Type="http://schemas.openxmlformats.org/officeDocument/2006/relationships/hyperlink" Target="http://en.wikipedia.org/wiki/Pericardium" TargetMode="External"/><Relationship Id="rId5" Type="http://schemas.openxmlformats.org/officeDocument/2006/relationships/hyperlink" Target="http://en.wikipedia.org/wiki/Embryo" TargetMode="External"/><Relationship Id="rId6" Type="http://schemas.openxmlformats.org/officeDocument/2006/relationships/hyperlink" Target="http://en.wikipedia.org/wiki/Mouth" TargetMode="External"/><Relationship Id="rId7" Type="http://schemas.openxmlformats.org/officeDocument/2006/relationships/hyperlink" Target="http://en.wikipedia.org/wiki/Pituitary_gland" TargetMode="External"/><Relationship Id="rId8" Type="http://schemas.openxmlformats.org/officeDocument/2006/relationships/hyperlink" Target="http://en.wikipedia.org/wiki/Pharyngeal_arch" TargetMode="External"/><Relationship Id="rId9" Type="http://schemas.openxmlformats.org/officeDocument/2006/relationships/hyperlink" Target="http://en.wikipedia.org/wiki/Prenatal_development%23Week_4_.2822-28_days_from_fertilization.29" TargetMode="External"/><Relationship Id="rId10" Type="http://schemas.openxmlformats.org/officeDocument/2006/relationships/hyperlink" Target="http://en.wikipedia.org/wiki/Stomodeu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Branchial_arch" TargetMode="External"/><Relationship Id="rId4" Type="http://schemas.openxmlformats.org/officeDocument/2006/relationships/hyperlink" Target="http://en.wikipedia.org/wiki/Neck" TargetMode="External"/><Relationship Id="rId5" Type="http://schemas.openxmlformats.org/officeDocument/2006/relationships/hyperlink" Target="http://en.wikipedia.org/wiki/Orbit_(anatomy)" TargetMode="External"/><Relationship Id="rId6" Type="http://schemas.openxmlformats.org/officeDocument/2006/relationships/hyperlink" Target="http://en.wikipedia.org/wiki/Zygomatic_bone" TargetMode="External"/><Relationship Id="rId7" Type="http://schemas.openxmlformats.org/officeDocument/2006/relationships/hyperlink" Target="http://en.wikipedia.org/wiki/Maxilla" TargetMode="External"/><Relationship Id="rId8" Type="http://schemas.openxmlformats.org/officeDocument/2006/relationships/hyperlink" Target="http://en.wikipedia.org/wiki/Lateral_nasal_process" TargetMode="External"/><Relationship Id="rId9" Type="http://schemas.openxmlformats.org/officeDocument/2006/relationships/hyperlink" Target="http://en.wikipedia.org/w/index.php?title=Naso-optic_furrow&amp;action=edit&amp;redlink=1" TargetMode="External"/><Relationship Id="rId10" Type="http://schemas.openxmlformats.org/officeDocument/2006/relationships/hyperlink" Target="http://en.wikipedia.org/wiki/Olfactory_pit"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medical-dictionary.thefreedictionary.com/pinn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Second Week.—By the end of this week the ovum has increased considerably in size, and the majority of its </a:t>
            </a:r>
            <a:r>
              <a:rPr lang="en-US" sz="1200" b="1" kern="1200" dirty="0" err="1" smtClean="0">
                <a:solidFill>
                  <a:schemeClr val="tx1"/>
                </a:solidFill>
                <a:latin typeface="+mn-lt"/>
                <a:ea typeface="+mn-ea"/>
                <a:cs typeface="+mn-cs"/>
              </a:rPr>
              <a:t>villi</a:t>
            </a:r>
            <a:r>
              <a:rPr lang="en-US" sz="1200" b="1" kern="1200" dirty="0" smtClean="0">
                <a:solidFill>
                  <a:schemeClr val="tx1"/>
                </a:solidFill>
                <a:latin typeface="+mn-lt"/>
                <a:ea typeface="+mn-ea"/>
                <a:cs typeface="+mn-cs"/>
              </a:rPr>
              <a:t> are </a:t>
            </a:r>
            <a:r>
              <a:rPr lang="en-US" sz="1200" b="1" kern="1200" dirty="0" err="1" smtClean="0">
                <a:solidFill>
                  <a:schemeClr val="tx1"/>
                </a:solidFill>
                <a:latin typeface="+mn-lt"/>
                <a:ea typeface="+mn-ea"/>
                <a:cs typeface="+mn-cs"/>
              </a:rPr>
              <a:t>vascularized</a:t>
            </a:r>
            <a:r>
              <a:rPr lang="en-US" sz="1200" b="1" kern="1200" dirty="0" smtClean="0">
                <a:solidFill>
                  <a:schemeClr val="tx1"/>
                </a:solidFill>
                <a:latin typeface="+mn-lt"/>
                <a:ea typeface="+mn-ea"/>
                <a:cs typeface="+mn-cs"/>
              </a:rPr>
              <a:t>. The embryo has assumed a definite form, and its cephalic and caudal extremities are easily distinguished. The neural folds are partly united. The embryo is more completely separated from the yolk-sac, and the paraxial mesoderm is being divided into the primitive segments (Fig. 58).	</a:t>
            </a:r>
          </a:p>
          <a:p>
            <a:endParaRPr lang="en-US" dirty="0"/>
          </a:p>
        </p:txBody>
      </p:sp>
      <p:sp>
        <p:nvSpPr>
          <p:cNvPr id="4" name="Slide Number Placeholder 3"/>
          <p:cNvSpPr>
            <a:spLocks noGrp="1"/>
          </p:cNvSpPr>
          <p:nvPr>
            <p:ph type="sldNum" sz="quarter" idx="10"/>
          </p:nvPr>
        </p:nvSpPr>
        <p:spPr/>
        <p:txBody>
          <a:bodyPr/>
          <a:lstStyle/>
          <a:p>
            <a:fld id="{F5EC0854-BBEA-0E49-B541-3FCAD800233F}"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Third Week.—By the end of the third week the embryo is strongly curved, and the primitive segments number about thirty. The primary divisions of the brain are visible, and the optic and auditory vesicles are formed. Four </a:t>
            </a:r>
            <a:r>
              <a:rPr lang="en-US" sz="1200" b="1" kern="1200" dirty="0" err="1" smtClean="0">
                <a:solidFill>
                  <a:schemeClr val="tx1"/>
                </a:solidFill>
                <a:latin typeface="+mn-lt"/>
                <a:ea typeface="+mn-ea"/>
                <a:cs typeface="+mn-cs"/>
              </a:rPr>
              <a:t>branchial</a:t>
            </a:r>
            <a:r>
              <a:rPr lang="en-US" sz="1200" b="1" kern="1200" dirty="0" smtClean="0">
                <a:solidFill>
                  <a:schemeClr val="tx1"/>
                </a:solidFill>
                <a:latin typeface="+mn-lt"/>
                <a:ea typeface="+mn-ea"/>
                <a:cs typeface="+mn-cs"/>
              </a:rPr>
              <a:t> grooves are present: the </a:t>
            </a:r>
            <a:r>
              <a:rPr lang="en-US" sz="1200" b="1" kern="1200" dirty="0" err="1" smtClean="0">
                <a:solidFill>
                  <a:schemeClr val="tx1"/>
                </a:solidFill>
                <a:latin typeface="+mn-lt"/>
                <a:ea typeface="+mn-ea"/>
                <a:cs typeface="+mn-cs"/>
              </a:rPr>
              <a:t>stomodeum</a:t>
            </a:r>
            <a:r>
              <a:rPr lang="en-US" sz="1200" b="1" kern="1200" dirty="0" smtClean="0">
                <a:solidFill>
                  <a:schemeClr val="tx1"/>
                </a:solidFill>
                <a:latin typeface="+mn-lt"/>
                <a:ea typeface="+mn-ea"/>
                <a:cs typeface="+mn-cs"/>
              </a:rPr>
              <a:t> is well-marked, and the </a:t>
            </a:r>
            <a:r>
              <a:rPr lang="en-US" sz="1200" b="1" kern="1200" dirty="0" err="1" smtClean="0">
                <a:solidFill>
                  <a:schemeClr val="tx1"/>
                </a:solidFill>
                <a:latin typeface="+mn-lt"/>
                <a:ea typeface="+mn-ea"/>
                <a:cs typeface="+mn-cs"/>
              </a:rPr>
              <a:t>bucco</a:t>
            </a:r>
            <a:r>
              <a:rPr lang="en-US" sz="1200" b="1" kern="1200" dirty="0" smtClean="0">
                <a:solidFill>
                  <a:schemeClr val="tx1"/>
                </a:solidFill>
                <a:latin typeface="+mn-lt"/>
                <a:ea typeface="+mn-ea"/>
                <a:cs typeface="+mn-cs"/>
              </a:rPr>
              <a:t>-pharyngeal membrane has disappeared. The rudiments of the limbs are seen as short buds, and the </a:t>
            </a:r>
            <a:r>
              <a:rPr lang="en-US" sz="1200" b="1" kern="1200" dirty="0" err="1" smtClean="0">
                <a:solidFill>
                  <a:schemeClr val="tx1"/>
                </a:solidFill>
                <a:latin typeface="+mn-lt"/>
                <a:ea typeface="+mn-ea"/>
                <a:cs typeface="+mn-cs"/>
              </a:rPr>
              <a:t>Wolffian</a:t>
            </a:r>
            <a:r>
              <a:rPr lang="en-US" sz="1200" b="1" kern="1200" dirty="0" smtClean="0">
                <a:solidFill>
                  <a:schemeClr val="tx1"/>
                </a:solidFill>
                <a:latin typeface="+mn-lt"/>
                <a:ea typeface="+mn-ea"/>
                <a:cs typeface="+mn-cs"/>
              </a:rPr>
              <a:t> bodies are visible (Fig. 59).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b="1" kern="1200" dirty="0" err="1" smtClean="0">
                <a:solidFill>
                  <a:schemeClr val="tx1"/>
                </a:solidFill>
                <a:latin typeface="+mn-lt"/>
                <a:ea typeface="+mn-ea"/>
                <a:cs typeface="+mn-cs"/>
              </a:rPr>
              <a:t>stomodeum</a:t>
            </a:r>
            <a:r>
              <a:rPr lang="en-US" sz="1200" b="1" kern="1200" dirty="0" smtClean="0">
                <a:solidFill>
                  <a:schemeClr val="tx1"/>
                </a:solidFill>
                <a:latin typeface="+mn-lt"/>
                <a:ea typeface="+mn-ea"/>
                <a:cs typeface="+mn-cs"/>
              </a:rPr>
              <a:t>, also called </a:t>
            </a:r>
            <a:r>
              <a:rPr lang="en-US" sz="1200" b="1" kern="1200" dirty="0" err="1" smtClean="0">
                <a:solidFill>
                  <a:schemeClr val="tx1"/>
                </a:solidFill>
                <a:latin typeface="+mn-lt"/>
                <a:ea typeface="+mn-ea"/>
                <a:cs typeface="+mn-cs"/>
              </a:rPr>
              <a:t>stomatodeum</a:t>
            </a:r>
            <a:r>
              <a:rPr lang="en-US" sz="1200" b="1" kern="1200" dirty="0" smtClean="0">
                <a:solidFill>
                  <a:schemeClr val="tx1"/>
                </a:solidFill>
                <a:latin typeface="+mn-lt"/>
                <a:ea typeface="+mn-ea"/>
                <a:cs typeface="+mn-cs"/>
              </a:rPr>
              <a:t> or </a:t>
            </a:r>
            <a:r>
              <a:rPr lang="en-US" sz="1200" b="1" kern="1200" dirty="0" err="1" smtClean="0">
                <a:solidFill>
                  <a:schemeClr val="tx1"/>
                </a:solidFill>
                <a:latin typeface="+mn-lt"/>
                <a:ea typeface="+mn-ea"/>
                <a:cs typeface="+mn-cs"/>
              </a:rPr>
              <a:t>stomatodaeum</a:t>
            </a:r>
            <a:r>
              <a:rPr lang="en-US" sz="1200" b="1" kern="1200" dirty="0" smtClean="0">
                <a:solidFill>
                  <a:schemeClr val="tx1"/>
                </a:solidFill>
                <a:latin typeface="+mn-lt"/>
                <a:ea typeface="+mn-ea"/>
                <a:cs typeface="+mn-cs"/>
              </a:rPr>
              <a:t>, is a depression between the </a:t>
            </a:r>
            <a:r>
              <a:rPr lang="en-US" sz="1200" b="1" kern="1200" dirty="0" smtClean="0">
                <a:solidFill>
                  <a:schemeClr val="tx1"/>
                </a:solidFill>
                <a:latin typeface="+mn-lt"/>
                <a:ea typeface="+mn-ea"/>
                <a:cs typeface="+mn-cs"/>
                <a:hlinkClick r:id="rId3"/>
              </a:rPr>
              <a:t>brain and the </a:t>
            </a:r>
            <a:r>
              <a:rPr lang="en-US" sz="1200" b="1" kern="1200" dirty="0" smtClean="0">
                <a:solidFill>
                  <a:schemeClr val="tx1"/>
                </a:solidFill>
                <a:latin typeface="+mn-lt"/>
                <a:ea typeface="+mn-ea"/>
                <a:cs typeface="+mn-cs"/>
                <a:hlinkClick r:id="rId4"/>
              </a:rPr>
              <a:t>pericardium in an </a:t>
            </a:r>
            <a:r>
              <a:rPr lang="en-US" sz="1200" b="1" kern="1200" dirty="0" smtClean="0">
                <a:solidFill>
                  <a:schemeClr val="tx1"/>
                </a:solidFill>
                <a:latin typeface="+mn-lt"/>
                <a:ea typeface="+mn-ea"/>
                <a:cs typeface="+mn-cs"/>
                <a:hlinkClick r:id="rId5"/>
              </a:rPr>
              <a:t>embryo, and is the precursor of the </a:t>
            </a:r>
            <a:r>
              <a:rPr lang="en-US" sz="1200" b="1" kern="1200" dirty="0" smtClean="0">
                <a:solidFill>
                  <a:schemeClr val="tx1"/>
                </a:solidFill>
                <a:latin typeface="+mn-lt"/>
                <a:ea typeface="+mn-ea"/>
                <a:cs typeface="+mn-cs"/>
                <a:hlinkClick r:id="rId6"/>
              </a:rPr>
              <a:t>mouth and the anterior lobe of the </a:t>
            </a:r>
            <a:r>
              <a:rPr lang="en-US" sz="1200" b="1" kern="1200" dirty="0" smtClean="0">
                <a:solidFill>
                  <a:schemeClr val="tx1"/>
                </a:solidFill>
                <a:latin typeface="+mn-lt"/>
                <a:ea typeface="+mn-ea"/>
                <a:cs typeface="+mn-cs"/>
                <a:hlinkClick r:id="rId7"/>
              </a:rPr>
              <a:t>pituitary gland.</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visceral arch </a:t>
            </a:r>
            <a:r>
              <a:rPr lang="en-US" sz="1200" b="1" kern="1200" dirty="0" err="1" smtClean="0">
                <a:solidFill>
                  <a:schemeClr val="tx1"/>
                </a:solidFill>
                <a:latin typeface="+mn-lt"/>
                <a:ea typeface="+mn-ea"/>
                <a:cs typeface="+mn-cs"/>
              </a:rPr>
              <a:t>mesenchymal</a:t>
            </a:r>
            <a:r>
              <a:rPr lang="en-US" sz="1200" b="1" kern="1200" dirty="0" smtClean="0">
                <a:solidFill>
                  <a:schemeClr val="tx1"/>
                </a:solidFill>
                <a:latin typeface="+mn-lt"/>
                <a:ea typeface="+mn-ea"/>
                <a:cs typeface="+mn-cs"/>
              </a:rPr>
              <a:t> structures in the region of the embryonic pharynx and visible on the </a:t>
            </a:r>
            <a:r>
              <a:rPr lang="en-US" sz="1200" b="1" kern="1200" dirty="0" err="1" smtClean="0">
                <a:solidFill>
                  <a:schemeClr val="tx1"/>
                </a:solidFill>
                <a:latin typeface="+mn-lt"/>
                <a:ea typeface="+mn-ea"/>
                <a:cs typeface="+mn-cs"/>
              </a:rPr>
              <a:t>ventrolateral</a:t>
            </a:r>
            <a:r>
              <a:rPr lang="en-US" sz="1200" b="1" kern="1200" dirty="0" smtClean="0">
                <a:solidFill>
                  <a:schemeClr val="tx1"/>
                </a:solidFill>
                <a:latin typeface="+mn-lt"/>
                <a:ea typeface="+mn-ea"/>
                <a:cs typeface="+mn-cs"/>
              </a:rPr>
              <a:t> aspect of the head; give rise to skeletal elements, larynx and other structures of the head.</a:t>
            </a:r>
          </a:p>
          <a:p>
            <a:endParaRPr lang="en-US" sz="1200" b="1" kern="1200" dirty="0" smtClean="0">
              <a:solidFill>
                <a:schemeClr val="tx1"/>
              </a:solidFill>
              <a:latin typeface="+mn-lt"/>
              <a:ea typeface="+mn-ea"/>
              <a:cs typeface="+mn-cs"/>
            </a:endParaRPr>
          </a:p>
          <a:p>
            <a:r>
              <a:rPr lang="en-US" sz="1200" b="1" kern="1200" dirty="0" err="1" smtClean="0">
                <a:solidFill>
                  <a:schemeClr val="tx1"/>
                </a:solidFill>
                <a:latin typeface="+mn-lt"/>
                <a:ea typeface="+mn-ea"/>
                <a:cs typeface="+mn-cs"/>
              </a:rPr>
              <a:t>mandibular</a:t>
            </a:r>
            <a:r>
              <a:rPr lang="en-US" sz="1200" b="1" kern="1200" dirty="0" smtClean="0">
                <a:solidFill>
                  <a:schemeClr val="tx1"/>
                </a:solidFill>
                <a:latin typeface="+mn-lt"/>
                <a:ea typeface="+mn-ea"/>
                <a:cs typeface="+mn-cs"/>
              </a:rPr>
              <a:t> arch, is the first of six </a:t>
            </a:r>
            <a:r>
              <a:rPr lang="en-US" sz="1200" b="1" kern="1200" dirty="0" smtClean="0">
                <a:solidFill>
                  <a:schemeClr val="tx1"/>
                </a:solidFill>
                <a:latin typeface="+mn-lt"/>
                <a:ea typeface="+mn-ea"/>
                <a:cs typeface="+mn-cs"/>
                <a:hlinkClick r:id="rId8"/>
              </a:rPr>
              <a:t>pharyngeal arches that develops in </a:t>
            </a:r>
            <a:r>
              <a:rPr lang="en-US" sz="1200" b="1" kern="1200" dirty="0" smtClean="0">
                <a:solidFill>
                  <a:schemeClr val="tx1"/>
                </a:solidFill>
                <a:latin typeface="+mn-lt"/>
                <a:ea typeface="+mn-ea"/>
                <a:cs typeface="+mn-cs"/>
                <a:hlinkClick r:id="rId9"/>
              </a:rPr>
              <a:t>fetal life during the fourth week of development.[1] It is located between the </a:t>
            </a:r>
            <a:r>
              <a:rPr lang="en-US" sz="1200" b="1" kern="1200" dirty="0" smtClean="0">
                <a:solidFill>
                  <a:schemeClr val="tx1"/>
                </a:solidFill>
                <a:latin typeface="+mn-lt"/>
                <a:ea typeface="+mn-ea"/>
                <a:cs typeface="+mn-cs"/>
                <a:hlinkClick r:id="rId10"/>
              </a:rPr>
              <a:t>stomodeum and the </a:t>
            </a:r>
            <a:r>
              <a:rPr lang="en-US" sz="1200" b="1" kern="1200" dirty="0" smtClean="0">
                <a:solidFill>
                  <a:schemeClr val="tx1"/>
                </a:solidFill>
                <a:latin typeface="+mn-lt"/>
                <a:ea typeface="+mn-ea"/>
                <a:cs typeface="+mn-cs"/>
                <a:hlinkClick r:id="rId11"/>
              </a:rPr>
              <a:t>first pharyngeal groove.</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larynx (</a:t>
            </a:r>
            <a:r>
              <a:rPr lang="en-US" sz="1200" b="1" kern="1200" dirty="0" smtClean="0">
                <a:solidFill>
                  <a:schemeClr val="tx1"/>
                </a:solidFill>
                <a:latin typeface="+mn-lt"/>
                <a:ea typeface="+mn-ea"/>
                <a:cs typeface="+mn-cs"/>
                <a:hlinkClick r:id="rId12"/>
              </a:rPr>
              <a:t>/</a:t>
            </a:r>
            <a:r>
              <a:rPr lang="en-US" sz="1200" b="1" kern="1200" dirty="0" smtClean="0">
                <a:solidFill>
                  <a:schemeClr val="tx1"/>
                </a:solidFill>
                <a:latin typeface="+mn-lt"/>
                <a:ea typeface="+mn-ea"/>
                <a:cs typeface="+mn-cs"/>
                <a:hlinkClick r:id="rId13"/>
              </a:rPr>
              <a:t>ˈlærɪŋks</a:t>
            </a:r>
            <a:r>
              <a:rPr lang="en-US" sz="1200" b="1" kern="1200" dirty="0" smtClean="0">
                <a:solidFill>
                  <a:schemeClr val="tx1"/>
                </a:solidFill>
                <a:latin typeface="+mn-lt"/>
                <a:ea typeface="+mn-ea"/>
                <a:cs typeface="+mn-cs"/>
                <a:hlinkClick r:id="rId12"/>
              </a:rPr>
              <a:t>/) (plural </a:t>
            </a:r>
            <a:r>
              <a:rPr lang="en-US" sz="1200" b="1" i="1" kern="1200" dirty="0" smtClean="0">
                <a:solidFill>
                  <a:schemeClr val="tx1"/>
                </a:solidFill>
                <a:latin typeface="+mn-lt"/>
                <a:ea typeface="+mn-ea"/>
                <a:cs typeface="+mn-cs"/>
                <a:hlinkClick r:id="rId12"/>
              </a:rPr>
              <a:t>larynges), commonly called the voice box, is an </a:t>
            </a:r>
            <a:r>
              <a:rPr lang="en-US" sz="1200" b="1" i="1" kern="1200" dirty="0" smtClean="0">
                <a:solidFill>
                  <a:schemeClr val="tx1"/>
                </a:solidFill>
                <a:latin typeface="+mn-lt"/>
                <a:ea typeface="+mn-ea"/>
                <a:cs typeface="+mn-cs"/>
                <a:hlinkClick r:id="rId14"/>
              </a:rPr>
              <a:t>organ in the </a:t>
            </a:r>
            <a:r>
              <a:rPr lang="en-US" sz="1200" b="1" i="1" kern="1200" dirty="0" smtClean="0">
                <a:solidFill>
                  <a:schemeClr val="tx1"/>
                </a:solidFill>
                <a:latin typeface="+mn-lt"/>
                <a:ea typeface="+mn-ea"/>
                <a:cs typeface="+mn-cs"/>
                <a:hlinkClick r:id="rId15"/>
              </a:rPr>
              <a:t>neck of </a:t>
            </a:r>
            <a:r>
              <a:rPr lang="en-US" sz="1200" b="1" i="1" kern="1200" dirty="0" smtClean="0">
                <a:solidFill>
                  <a:schemeClr val="tx1"/>
                </a:solidFill>
                <a:latin typeface="+mn-lt"/>
                <a:ea typeface="+mn-ea"/>
                <a:cs typeface="+mn-cs"/>
                <a:hlinkClick r:id="rId16"/>
              </a:rPr>
              <a:t>amphibians, </a:t>
            </a:r>
            <a:r>
              <a:rPr lang="en-US" sz="1200" b="1" i="1" kern="1200" dirty="0" smtClean="0">
                <a:solidFill>
                  <a:schemeClr val="tx1"/>
                </a:solidFill>
                <a:latin typeface="+mn-lt"/>
                <a:ea typeface="+mn-ea"/>
                <a:cs typeface="+mn-cs"/>
                <a:hlinkClick r:id="rId17"/>
              </a:rPr>
              <a:t>reptiles, and </a:t>
            </a:r>
            <a:r>
              <a:rPr lang="en-US" sz="1200" b="1" i="1" kern="1200" dirty="0" smtClean="0">
                <a:solidFill>
                  <a:schemeClr val="tx1"/>
                </a:solidFill>
                <a:latin typeface="+mn-lt"/>
                <a:ea typeface="+mn-ea"/>
                <a:cs typeface="+mn-cs"/>
                <a:hlinkClick r:id="rId18"/>
              </a:rPr>
              <a:t>mammals (including humans) involved in breathing, sound production, and protecting the </a:t>
            </a:r>
            <a:r>
              <a:rPr lang="en-US" sz="1200" b="1" i="1" kern="1200" dirty="0" smtClean="0">
                <a:solidFill>
                  <a:schemeClr val="tx1"/>
                </a:solidFill>
                <a:latin typeface="+mn-lt"/>
                <a:ea typeface="+mn-ea"/>
                <a:cs typeface="+mn-cs"/>
                <a:hlinkClick r:id="rId19"/>
              </a:rPr>
              <a:t>trachea against food aspiration.</a:t>
            </a:r>
            <a:endParaRPr lang="en-US" dirty="0"/>
          </a:p>
        </p:txBody>
      </p:sp>
      <p:sp>
        <p:nvSpPr>
          <p:cNvPr id="4" name="Slide Number Placeholder 3"/>
          <p:cNvSpPr>
            <a:spLocks noGrp="1"/>
          </p:cNvSpPr>
          <p:nvPr>
            <p:ph type="sldNum" sz="quarter" idx="10"/>
          </p:nvPr>
        </p:nvSpPr>
        <p:spPr/>
        <p:txBody>
          <a:bodyPr/>
          <a:lstStyle/>
          <a:p>
            <a:fld id="{F5EC0854-BBEA-0E49-B541-3FCAD800233F}"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Fourth Week.—The embryo is markedly curved on itself, and when viewed in profile is almost circular in outline. The cerebral hemispheres appear as hollow buds, and the elevations which form the rudiments of the </a:t>
            </a:r>
            <a:r>
              <a:rPr lang="en-US" sz="1200" b="1" kern="1200" dirty="0" err="1" smtClean="0">
                <a:solidFill>
                  <a:schemeClr val="tx1"/>
                </a:solidFill>
                <a:latin typeface="+mn-lt"/>
                <a:ea typeface="+mn-ea"/>
                <a:cs typeface="+mn-cs"/>
              </a:rPr>
              <a:t>auricula</a:t>
            </a:r>
            <a:r>
              <a:rPr lang="en-US" sz="1200" b="1" kern="1200" dirty="0" smtClean="0">
                <a:solidFill>
                  <a:schemeClr val="tx1"/>
                </a:solidFill>
                <a:latin typeface="+mn-lt"/>
                <a:ea typeface="+mn-ea"/>
                <a:cs typeface="+mn-cs"/>
              </a:rPr>
              <a:t> are visible. The limbs now appear as oval flattened projections (Fig. 60).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second pharyngeal arch or hyoid arch (or second </a:t>
            </a:r>
            <a:r>
              <a:rPr lang="en-US" sz="1200" b="1" kern="1200" dirty="0" smtClean="0">
                <a:solidFill>
                  <a:schemeClr val="tx1"/>
                </a:solidFill>
                <a:latin typeface="+mn-lt"/>
                <a:ea typeface="+mn-ea"/>
                <a:cs typeface="+mn-cs"/>
                <a:hlinkClick r:id="rId3"/>
              </a:rPr>
              <a:t>branchial arch) assists in forming the side and front of the </a:t>
            </a:r>
            <a:r>
              <a:rPr lang="en-US" sz="1200" b="1" kern="1200" dirty="0" smtClean="0">
                <a:solidFill>
                  <a:schemeClr val="tx1"/>
                </a:solidFill>
                <a:latin typeface="+mn-lt"/>
                <a:ea typeface="+mn-ea"/>
                <a:cs typeface="+mn-cs"/>
                <a:hlinkClick r:id="rId4"/>
              </a:rPr>
              <a:t>neck.</a:t>
            </a: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maxillary process forms the lateral wall and floor of the </a:t>
            </a:r>
            <a:r>
              <a:rPr lang="en-US" sz="1200" kern="1200" dirty="0" smtClean="0">
                <a:solidFill>
                  <a:schemeClr val="tx1"/>
                </a:solidFill>
                <a:latin typeface="+mn-lt"/>
                <a:ea typeface="+mn-ea"/>
                <a:cs typeface="+mn-cs"/>
                <a:hlinkClick r:id="rId5"/>
              </a:rPr>
              <a:t>orbit, and in it are ossified the </a:t>
            </a:r>
            <a:r>
              <a:rPr lang="en-US" sz="1200" kern="1200" dirty="0" smtClean="0">
                <a:solidFill>
                  <a:schemeClr val="tx1"/>
                </a:solidFill>
                <a:latin typeface="+mn-lt"/>
                <a:ea typeface="+mn-ea"/>
                <a:cs typeface="+mn-cs"/>
                <a:hlinkClick r:id="rId6"/>
              </a:rPr>
              <a:t>zygomatic bone and the greater part of the </a:t>
            </a:r>
            <a:r>
              <a:rPr lang="en-US" sz="1200" kern="1200" dirty="0" smtClean="0">
                <a:solidFill>
                  <a:schemeClr val="tx1"/>
                </a:solidFill>
                <a:latin typeface="+mn-lt"/>
                <a:ea typeface="+mn-ea"/>
                <a:cs typeface="+mn-cs"/>
                <a:hlinkClick r:id="rId7"/>
              </a:rPr>
              <a:t>maxilla; it meets with the </a:t>
            </a:r>
            <a:r>
              <a:rPr lang="en-US" sz="1200" kern="1200" dirty="0" smtClean="0">
                <a:solidFill>
                  <a:schemeClr val="tx1"/>
                </a:solidFill>
                <a:latin typeface="+mn-lt"/>
                <a:ea typeface="+mn-ea"/>
                <a:cs typeface="+mn-cs"/>
                <a:hlinkClick r:id="rId8"/>
              </a:rPr>
              <a:t>lateral nasal process, from which, however, it is separated for a time by a groove, the </a:t>
            </a:r>
            <a:r>
              <a:rPr lang="en-US" sz="1200" kern="1200" dirty="0" smtClean="0">
                <a:solidFill>
                  <a:schemeClr val="tx1"/>
                </a:solidFill>
                <a:latin typeface="+mn-lt"/>
                <a:ea typeface="+mn-ea"/>
                <a:cs typeface="+mn-cs"/>
                <a:hlinkClick r:id="rId9"/>
              </a:rPr>
              <a:t>naso-optic furrow, that extends from the furrow encircling the eyeball to the </a:t>
            </a:r>
            <a:r>
              <a:rPr lang="en-US" sz="1200" kern="1200" dirty="0" smtClean="0">
                <a:solidFill>
                  <a:schemeClr val="tx1"/>
                </a:solidFill>
                <a:latin typeface="+mn-lt"/>
                <a:ea typeface="+mn-ea"/>
                <a:cs typeface="+mn-cs"/>
                <a:hlinkClick r:id="rId10"/>
              </a:rPr>
              <a:t>olfactory pit.</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EC0854-BBEA-0E49-B541-3FCAD800233F}"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Fifth Week.—The embryo is less curved and the head is relatively of large size. Differentiation of the limbs into their segments occurs. The nose forms a short, flattened projection. The </a:t>
            </a:r>
            <a:r>
              <a:rPr lang="en-US" sz="1200" b="1" kern="1200" dirty="0" err="1" smtClean="0">
                <a:solidFill>
                  <a:schemeClr val="tx1"/>
                </a:solidFill>
                <a:latin typeface="+mn-lt"/>
                <a:ea typeface="+mn-ea"/>
                <a:cs typeface="+mn-cs"/>
              </a:rPr>
              <a:t>cloacal</a:t>
            </a:r>
            <a:r>
              <a:rPr lang="en-US" sz="1200" b="1" kern="1200" dirty="0" smtClean="0">
                <a:solidFill>
                  <a:schemeClr val="tx1"/>
                </a:solidFill>
                <a:latin typeface="+mn-lt"/>
                <a:ea typeface="+mn-ea"/>
                <a:cs typeface="+mn-cs"/>
              </a:rPr>
              <a:t> tubercle is evident (Fig. 61).	</a:t>
            </a:r>
          </a:p>
          <a:p>
            <a:endParaRPr lang="en-US" dirty="0"/>
          </a:p>
        </p:txBody>
      </p:sp>
      <p:sp>
        <p:nvSpPr>
          <p:cNvPr id="4" name="Slide Number Placeholder 3"/>
          <p:cNvSpPr>
            <a:spLocks noGrp="1"/>
          </p:cNvSpPr>
          <p:nvPr>
            <p:ph type="sldNum" sz="quarter" idx="10"/>
          </p:nvPr>
        </p:nvSpPr>
        <p:spPr/>
        <p:txBody>
          <a:bodyPr/>
          <a:lstStyle/>
          <a:p>
            <a:fld id="{F5EC0854-BBEA-0E49-B541-3FCAD800233F}" type="slidenum">
              <a:rPr lang="en-US" smtClean="0"/>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Sixth Week.—The curvature of the embryo is further diminished. The </a:t>
            </a:r>
            <a:r>
              <a:rPr lang="en-US" sz="1200" b="1" kern="1200" dirty="0" err="1" smtClean="0">
                <a:solidFill>
                  <a:schemeClr val="tx1"/>
                </a:solidFill>
                <a:latin typeface="+mn-lt"/>
                <a:ea typeface="+mn-ea"/>
                <a:cs typeface="+mn-cs"/>
              </a:rPr>
              <a:t>branchial</a:t>
            </a:r>
            <a:r>
              <a:rPr lang="en-US" sz="1200" b="1" kern="1200" dirty="0" smtClean="0">
                <a:solidFill>
                  <a:schemeClr val="tx1"/>
                </a:solidFill>
                <a:latin typeface="+mn-lt"/>
                <a:ea typeface="+mn-ea"/>
                <a:cs typeface="+mn-cs"/>
              </a:rPr>
              <a:t> grooves—except the first—have disappeared, and the rudiments of the fingers and toes can be recognized (Fig. 62).	</a:t>
            </a:r>
          </a:p>
          <a:p>
            <a:endParaRPr lang="en-US" dirty="0" smtClean="0"/>
          </a:p>
          <a:p>
            <a:r>
              <a:rPr lang="en-US" sz="1200" b="1" kern="1200" dirty="0" smtClean="0">
                <a:solidFill>
                  <a:schemeClr val="tx1"/>
                </a:solidFill>
                <a:latin typeface="+mn-lt"/>
                <a:ea typeface="+mn-ea"/>
                <a:cs typeface="+mn-cs"/>
              </a:rPr>
              <a:t>auricle [aw´rĭ-k'l]1. the projecting part of the ear lying outside the head; called also </a:t>
            </a:r>
            <a:r>
              <a:rPr lang="en-US" sz="1200" b="1" u="sng" kern="1200" dirty="0" smtClean="0">
                <a:solidFill>
                  <a:schemeClr val="tx1"/>
                </a:solidFill>
                <a:latin typeface="+mn-lt"/>
                <a:ea typeface="+mn-ea"/>
                <a:cs typeface="+mn-cs"/>
                <a:hlinkClick r:id="rId3"/>
              </a:rPr>
              <a:t>pinna.</a:t>
            </a:r>
            <a:endParaRPr lang="en-US" dirty="0"/>
          </a:p>
        </p:txBody>
      </p:sp>
      <p:sp>
        <p:nvSpPr>
          <p:cNvPr id="4" name="Slide Number Placeholder 3"/>
          <p:cNvSpPr>
            <a:spLocks noGrp="1"/>
          </p:cNvSpPr>
          <p:nvPr>
            <p:ph type="sldNum" sz="quarter" idx="10"/>
          </p:nvPr>
        </p:nvSpPr>
        <p:spPr/>
        <p:txBody>
          <a:bodyPr/>
          <a:lstStyle/>
          <a:p>
            <a:fld id="{F5EC0854-BBEA-0E49-B541-3FCAD800233F}" type="slidenum">
              <a:rPr lang="en-US" smtClean="0"/>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Seventh and Eighth Weeks.—The flexure of the head is gradually reduced and the neck is somewhat lengthened. The upper lip is completed and the nose is more prominent. The nostrils are directed forward and the palate is not completely developed. The eyelids are present in the shape of folds above and below the eye, and the different parts of the </a:t>
            </a:r>
            <a:r>
              <a:rPr lang="en-US" sz="1200" b="1" kern="1200" dirty="0" err="1" smtClean="0">
                <a:solidFill>
                  <a:schemeClr val="tx1"/>
                </a:solidFill>
                <a:latin typeface="+mn-lt"/>
                <a:ea typeface="+mn-ea"/>
                <a:cs typeface="+mn-cs"/>
              </a:rPr>
              <a:t>auricula</a:t>
            </a:r>
            <a:r>
              <a:rPr lang="en-US" sz="1200" b="1" kern="1200" dirty="0" smtClean="0">
                <a:solidFill>
                  <a:schemeClr val="tx1"/>
                </a:solidFill>
                <a:latin typeface="+mn-lt"/>
                <a:ea typeface="+mn-ea"/>
                <a:cs typeface="+mn-cs"/>
              </a:rPr>
              <a:t> are distinguishable. By the end of the second month the fetus measures from 28 to 30 mm. in length (Fig. 63).	</a:t>
            </a:r>
          </a:p>
          <a:p>
            <a:endParaRPr lang="en-US" dirty="0"/>
          </a:p>
        </p:txBody>
      </p:sp>
      <p:sp>
        <p:nvSpPr>
          <p:cNvPr id="4" name="Slide Number Placeholder 3"/>
          <p:cNvSpPr>
            <a:spLocks noGrp="1"/>
          </p:cNvSpPr>
          <p:nvPr>
            <p:ph type="sldNum" sz="quarter" idx="10"/>
          </p:nvPr>
        </p:nvSpPr>
        <p:spPr/>
        <p:txBody>
          <a:bodyPr/>
          <a:lstStyle/>
          <a:p>
            <a:fld id="{F5EC0854-BBEA-0E49-B541-3FCAD800233F}"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7FF58D-1419-684F-AFEE-72DD3E3B956A}"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FF58D-1419-684F-AFEE-72DD3E3B956A}"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FF58D-1419-684F-AFEE-72DD3E3B956A}"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FF58D-1419-684F-AFEE-72DD3E3B956A}"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FF58D-1419-684F-AFEE-72DD3E3B956A}"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7FF58D-1419-684F-AFEE-72DD3E3B956A}"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7FF58D-1419-684F-AFEE-72DD3E3B956A}" type="datetimeFigureOut">
              <a:rPr lang="en-US" smtClean="0"/>
              <a:pPr/>
              <a:t>9/29/14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7FF58D-1419-684F-AFEE-72DD3E3B956A}" type="datetimeFigureOut">
              <a:rPr lang="en-US" smtClean="0"/>
              <a:pPr/>
              <a:t>9/29/14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FF58D-1419-684F-AFEE-72DD3E3B956A}" type="datetimeFigureOut">
              <a:rPr lang="en-US" smtClean="0"/>
              <a:pPr/>
              <a:t>9/29/14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FF58D-1419-684F-AFEE-72DD3E3B956A}"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FF58D-1419-684F-AFEE-72DD3E3B956A}"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8EBE1-8198-CF49-98BB-4042961494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FF58D-1419-684F-AFEE-72DD3E3B956A}" type="datetimeFigureOut">
              <a:rPr lang="en-US" smtClean="0"/>
              <a:pPr/>
              <a:t>9/29/14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8EBE1-8198-CF49-98BB-4042961494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4" name="Picture 3" descr="male1gbrown.gif"/>
          <p:cNvPicPr>
            <a:picLocks noChangeAspect="1"/>
          </p:cNvPicPr>
          <p:nvPr/>
        </p:nvPicPr>
        <p:blipFill>
          <a:blip r:embed="rId2"/>
          <a:stretch>
            <a:fillRect/>
          </a:stretch>
        </p:blipFill>
        <p:spPr>
          <a:xfrm>
            <a:off x="1257905" y="212641"/>
            <a:ext cx="6845904" cy="64865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larva.jpg"/>
          <p:cNvPicPr>
            <a:picLocks noChangeAspect="1"/>
          </p:cNvPicPr>
          <p:nvPr/>
        </p:nvPicPr>
        <p:blipFill>
          <a:blip r:embed="rId2"/>
          <a:stretch>
            <a:fillRect/>
          </a:stretch>
        </p:blipFill>
        <p:spPr>
          <a:xfrm>
            <a:off x="0" y="2186669"/>
            <a:ext cx="9144000" cy="243401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dev_embryo_bh.jpg"/>
          <p:cNvPicPr>
            <a:picLocks noChangeAspect="1"/>
          </p:cNvPicPr>
          <p:nvPr/>
        </p:nvPicPr>
        <p:blipFill>
          <a:blip r:embed="rId2"/>
          <a:stretch>
            <a:fillRect/>
          </a:stretch>
        </p:blipFill>
        <p:spPr>
          <a:xfrm>
            <a:off x="0" y="274638"/>
            <a:ext cx="9121941" cy="49756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Gasser_Fig1-1la.jpg"/>
          <p:cNvPicPr>
            <a:picLocks noChangeAspect="1"/>
          </p:cNvPicPr>
          <p:nvPr/>
        </p:nvPicPr>
        <p:blipFill>
          <a:blip r:embed="rId2"/>
          <a:stretch>
            <a:fillRect/>
          </a:stretch>
        </p:blipFill>
        <p:spPr>
          <a:xfrm>
            <a:off x="292100" y="274638"/>
            <a:ext cx="8851900" cy="6413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week1summary1.jpg"/>
          <p:cNvPicPr>
            <a:picLocks noChangeAspect="1"/>
          </p:cNvPicPr>
          <p:nvPr/>
        </p:nvPicPr>
        <p:blipFill>
          <a:blip r:embed="rId2"/>
          <a:stretch>
            <a:fillRect/>
          </a:stretch>
        </p:blipFill>
        <p:spPr>
          <a:xfrm>
            <a:off x="0" y="0"/>
            <a:ext cx="90678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767px-HumanEmbryogenesis.svg.png"/>
          <p:cNvPicPr>
            <a:picLocks noChangeAspect="1"/>
          </p:cNvPicPr>
          <p:nvPr/>
        </p:nvPicPr>
        <p:blipFill>
          <a:blip r:embed="rId2"/>
          <a:stretch>
            <a:fillRect/>
          </a:stretch>
        </p:blipFill>
        <p:spPr>
          <a:xfrm>
            <a:off x="1" y="592667"/>
            <a:ext cx="9144000" cy="716703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St7aL.gif"/>
          <p:cNvPicPr>
            <a:picLocks noChangeAspect="1"/>
          </p:cNvPicPr>
          <p:nvPr/>
        </p:nvPicPr>
        <p:blipFill>
          <a:blip r:embed="rId2"/>
          <a:stretch>
            <a:fillRect/>
          </a:stretch>
        </p:blipFill>
        <p:spPr>
          <a:xfrm>
            <a:off x="2004936" y="1599368"/>
            <a:ext cx="5422900" cy="3937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HumanEmbryoDevelopment680.gif"/>
          <p:cNvPicPr>
            <a:picLocks noChangeAspect="1"/>
          </p:cNvPicPr>
          <p:nvPr/>
        </p:nvPicPr>
        <p:blipFill>
          <a:blip r:embed="rId2"/>
          <a:srcRect t="85482"/>
          <a:stretch>
            <a:fillRect/>
          </a:stretch>
        </p:blipFill>
        <p:spPr>
          <a:xfrm>
            <a:off x="28309" y="2092477"/>
            <a:ext cx="9115691" cy="23585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treak.jpg"/>
          <p:cNvPicPr>
            <a:picLocks noChangeAspect="1"/>
          </p:cNvPicPr>
          <p:nvPr/>
        </p:nvPicPr>
        <p:blipFill>
          <a:blip r:embed="rId2"/>
          <a:stretch>
            <a:fillRect/>
          </a:stretch>
        </p:blipFill>
        <p:spPr>
          <a:xfrm>
            <a:off x="1753809" y="514881"/>
            <a:ext cx="5975047" cy="5778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dev_embryo4_bh.jpg"/>
          <p:cNvPicPr>
            <a:picLocks noChangeAspect="1"/>
          </p:cNvPicPr>
          <p:nvPr/>
        </p:nvPicPr>
        <p:blipFill>
          <a:blip r:embed="rId2"/>
          <a:srcRect t="7217"/>
          <a:stretch>
            <a:fillRect/>
          </a:stretch>
        </p:blipFill>
        <p:spPr>
          <a:xfrm>
            <a:off x="0" y="1417638"/>
            <a:ext cx="9013160" cy="390351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A4-54.jpg"/>
          <p:cNvPicPr>
            <a:picLocks noChangeAspect="1"/>
          </p:cNvPicPr>
          <p:nvPr/>
        </p:nvPicPr>
        <p:blipFill>
          <a:blip r:embed="rId2"/>
          <a:stretch>
            <a:fillRect/>
          </a:stretch>
        </p:blipFill>
        <p:spPr>
          <a:xfrm>
            <a:off x="1802190" y="634438"/>
            <a:ext cx="6616095" cy="558911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emale1gbrown.gif"/>
          <p:cNvPicPr>
            <a:picLocks noChangeAspect="1"/>
          </p:cNvPicPr>
          <p:nvPr/>
        </p:nvPicPr>
        <p:blipFill>
          <a:blip r:embed="rId2"/>
          <a:stretch>
            <a:fillRect/>
          </a:stretch>
        </p:blipFill>
        <p:spPr>
          <a:xfrm>
            <a:off x="1374079" y="1"/>
            <a:ext cx="6258017" cy="664151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76048" y="508000"/>
            <a:ext cx="6837642" cy="58256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gastrulation.jpg"/>
          <p:cNvPicPr>
            <a:picLocks noChangeAspect="1"/>
          </p:cNvPicPr>
          <p:nvPr/>
        </p:nvPicPr>
        <p:blipFill>
          <a:blip r:embed="rId2"/>
          <a:stretch>
            <a:fillRect/>
          </a:stretch>
        </p:blipFill>
        <p:spPr>
          <a:xfrm>
            <a:off x="645844" y="544286"/>
            <a:ext cx="7401663" cy="56883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Folding</a:t>
            </a:r>
            <a:endParaRPr lang="en-US" dirty="0"/>
          </a:p>
        </p:txBody>
      </p:sp>
      <p:pic>
        <p:nvPicPr>
          <p:cNvPr id="4" name="Picture 3"/>
          <p:cNvPicPr>
            <a:picLocks noChangeAspect="1"/>
          </p:cNvPicPr>
          <p:nvPr/>
        </p:nvPicPr>
        <p:blipFill>
          <a:blip r:embed="rId2"/>
          <a:stretch>
            <a:fillRect/>
          </a:stretch>
        </p:blipFill>
        <p:spPr>
          <a:xfrm>
            <a:off x="629859" y="1417638"/>
            <a:ext cx="7884575" cy="48235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Folding</a:t>
            </a:r>
            <a:endParaRPr lang="en-US" dirty="0"/>
          </a:p>
        </p:txBody>
      </p:sp>
      <p:pic>
        <p:nvPicPr>
          <p:cNvPr id="5" name="Picture 4"/>
          <p:cNvPicPr>
            <a:picLocks noChangeAspect="1"/>
          </p:cNvPicPr>
          <p:nvPr/>
        </p:nvPicPr>
        <p:blipFill>
          <a:blip r:embed="rId2"/>
          <a:stretch>
            <a:fillRect/>
          </a:stretch>
        </p:blipFill>
        <p:spPr>
          <a:xfrm>
            <a:off x="0" y="1567064"/>
            <a:ext cx="9144000" cy="421392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Cehpalocaudal</a:t>
            </a:r>
            <a:r>
              <a:rPr lang="en-US" dirty="0" smtClean="0"/>
              <a:t> Folding</a:t>
            </a:r>
            <a:endParaRPr lang="en-US" dirty="0"/>
          </a:p>
        </p:txBody>
      </p:sp>
      <p:pic>
        <p:nvPicPr>
          <p:cNvPr id="4" name="Picture 3" descr="dev_embryo2_bh.jpg"/>
          <p:cNvPicPr>
            <a:picLocks noChangeAspect="1"/>
          </p:cNvPicPr>
          <p:nvPr/>
        </p:nvPicPr>
        <p:blipFill>
          <a:blip r:embed="rId2"/>
          <a:srcRect t="8877"/>
          <a:stretch>
            <a:fillRect/>
          </a:stretch>
        </p:blipFill>
        <p:spPr>
          <a:xfrm>
            <a:off x="0" y="1572381"/>
            <a:ext cx="9144000" cy="38488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524001" y="1"/>
            <a:ext cx="6011334"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95266-034-4EC3DAF4.jpg"/>
          <p:cNvPicPr>
            <a:picLocks noChangeAspect="1"/>
          </p:cNvPicPr>
          <p:nvPr/>
        </p:nvPicPr>
        <p:blipFill>
          <a:blip r:embed="rId2"/>
          <a:stretch>
            <a:fillRect/>
          </a:stretch>
        </p:blipFill>
        <p:spPr>
          <a:xfrm>
            <a:off x="174308" y="274638"/>
            <a:ext cx="8512492" cy="63055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71877" y="1076607"/>
            <a:ext cx="4643362" cy="4895719"/>
          </a:xfrm>
          <a:prstGeom prst="rect">
            <a:avLst/>
          </a:prstGeom>
        </p:spPr>
      </p:pic>
      <p:sp>
        <p:nvSpPr>
          <p:cNvPr id="8" name="TextBox 7"/>
          <p:cNvSpPr txBox="1"/>
          <p:nvPr/>
        </p:nvSpPr>
        <p:spPr>
          <a:xfrm>
            <a:off x="1098228" y="707275"/>
            <a:ext cx="1273649" cy="461665"/>
          </a:xfrm>
          <a:prstGeom prst="rect">
            <a:avLst/>
          </a:prstGeom>
          <a:noFill/>
        </p:spPr>
        <p:txBody>
          <a:bodyPr wrap="square" rtlCol="0">
            <a:spAutoFit/>
          </a:bodyPr>
          <a:lstStyle/>
          <a:p>
            <a:r>
              <a:rPr lang="en-US" sz="2400" b="1" dirty="0" smtClean="0"/>
              <a:t>Week 3</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7027333" y="5467048"/>
            <a:ext cx="1135798" cy="461665"/>
          </a:xfrm>
          <a:prstGeom prst="rect">
            <a:avLst/>
          </a:prstGeom>
          <a:noFill/>
        </p:spPr>
        <p:txBody>
          <a:bodyPr wrap="none" rtlCol="0">
            <a:spAutoFit/>
          </a:bodyPr>
          <a:lstStyle/>
          <a:p>
            <a:r>
              <a:rPr lang="en-US" sz="2400" b="1" dirty="0" smtClean="0"/>
              <a:t>Week 4</a:t>
            </a:r>
            <a:endParaRPr lang="en-US" sz="2400" b="1" dirty="0"/>
          </a:p>
        </p:txBody>
      </p:sp>
      <p:pic>
        <p:nvPicPr>
          <p:cNvPr id="5" name="Picture 4"/>
          <p:cNvPicPr>
            <a:picLocks noChangeAspect="1"/>
          </p:cNvPicPr>
          <p:nvPr/>
        </p:nvPicPr>
        <p:blipFill>
          <a:blip r:embed="rId3"/>
          <a:stretch>
            <a:fillRect/>
          </a:stretch>
        </p:blipFill>
        <p:spPr>
          <a:xfrm>
            <a:off x="1031118" y="154517"/>
            <a:ext cx="5814785" cy="646271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19589" y="603359"/>
            <a:ext cx="5574695" cy="5312119"/>
          </a:xfrm>
          <a:prstGeom prst="rect">
            <a:avLst/>
          </a:prstGeom>
        </p:spPr>
      </p:pic>
      <p:sp>
        <p:nvSpPr>
          <p:cNvPr id="6" name="Rectangle 5"/>
          <p:cNvSpPr/>
          <p:nvPr/>
        </p:nvSpPr>
        <p:spPr>
          <a:xfrm>
            <a:off x="627767" y="603359"/>
            <a:ext cx="1777650" cy="461665"/>
          </a:xfrm>
          <a:prstGeom prst="rect">
            <a:avLst/>
          </a:prstGeom>
        </p:spPr>
        <p:txBody>
          <a:bodyPr wrap="none">
            <a:spAutoFit/>
          </a:bodyPr>
          <a:lstStyle/>
          <a:p>
            <a:pPr lvl="0"/>
            <a:r>
              <a:rPr lang="en-US" sz="2400" b="1" dirty="0" smtClean="0">
                <a:solidFill>
                  <a:prstClr val="black"/>
                </a:solidFill>
              </a:rPr>
              <a:t>27 – 30 Days</a:t>
            </a:r>
            <a:endParaRPr lang="en-US" sz="2400" b="1"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2009.jpg"/>
          <p:cNvPicPr>
            <a:picLocks noChangeAspect="1"/>
          </p:cNvPicPr>
          <p:nvPr/>
        </p:nvPicPr>
        <p:blipFill>
          <a:blip r:embed="rId2"/>
          <a:stretch>
            <a:fillRect/>
          </a:stretch>
        </p:blipFill>
        <p:spPr>
          <a:xfrm>
            <a:off x="473075" y="752475"/>
            <a:ext cx="8585200" cy="55594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7011" y="474841"/>
            <a:ext cx="5668131" cy="5092598"/>
          </a:xfrm>
          <a:prstGeom prst="rect">
            <a:avLst/>
          </a:prstGeom>
        </p:spPr>
      </p:pic>
      <p:sp>
        <p:nvSpPr>
          <p:cNvPr id="5" name="TextBox 4"/>
          <p:cNvSpPr txBox="1"/>
          <p:nvPr/>
        </p:nvSpPr>
        <p:spPr>
          <a:xfrm>
            <a:off x="6821714" y="5336606"/>
            <a:ext cx="1777650" cy="461665"/>
          </a:xfrm>
          <a:prstGeom prst="rect">
            <a:avLst/>
          </a:prstGeom>
          <a:noFill/>
        </p:spPr>
        <p:txBody>
          <a:bodyPr wrap="none" rtlCol="0">
            <a:spAutoFit/>
          </a:bodyPr>
          <a:lstStyle/>
          <a:p>
            <a:r>
              <a:rPr lang="en-US" sz="2400" b="1" dirty="0" smtClean="0"/>
              <a:t>31 – 34 Days</a:t>
            </a:r>
            <a:endParaRPr lang="en-US"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28763" y="217716"/>
            <a:ext cx="4765522" cy="5956903"/>
          </a:xfrm>
          <a:prstGeom prst="rect">
            <a:avLst/>
          </a:prstGeom>
        </p:spPr>
      </p:pic>
      <p:sp>
        <p:nvSpPr>
          <p:cNvPr id="5" name="TextBox 4"/>
          <p:cNvSpPr txBox="1"/>
          <p:nvPr/>
        </p:nvSpPr>
        <p:spPr>
          <a:xfrm>
            <a:off x="6894285" y="5943786"/>
            <a:ext cx="1511904" cy="461665"/>
          </a:xfrm>
          <a:prstGeom prst="rect">
            <a:avLst/>
          </a:prstGeom>
          <a:noFill/>
        </p:spPr>
        <p:txBody>
          <a:bodyPr wrap="square" rtlCol="0">
            <a:spAutoFit/>
          </a:bodyPr>
          <a:lstStyle/>
          <a:p>
            <a:r>
              <a:rPr lang="en-US" sz="2400" b="1" dirty="0" smtClean="0"/>
              <a:t>6 Weeks</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48680" y="294961"/>
            <a:ext cx="3501535" cy="6040937"/>
          </a:xfrm>
          <a:prstGeom prst="rect">
            <a:avLst/>
          </a:prstGeom>
        </p:spPr>
      </p:pic>
      <p:sp>
        <p:nvSpPr>
          <p:cNvPr id="5" name="TextBox 4"/>
          <p:cNvSpPr txBox="1"/>
          <p:nvPr/>
        </p:nvSpPr>
        <p:spPr>
          <a:xfrm>
            <a:off x="7097300" y="566102"/>
            <a:ext cx="1256023" cy="461665"/>
          </a:xfrm>
          <a:prstGeom prst="rect">
            <a:avLst/>
          </a:prstGeom>
          <a:noFill/>
        </p:spPr>
        <p:txBody>
          <a:bodyPr wrap="none" rtlCol="0">
            <a:spAutoFit/>
          </a:bodyPr>
          <a:lstStyle/>
          <a:p>
            <a:r>
              <a:rPr lang="en-US" sz="2400" b="1" dirty="0" smtClean="0"/>
              <a:t>8 Weeks</a:t>
            </a:r>
            <a:endParaRPr 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st800.jpg"/>
          <p:cNvPicPr>
            <a:picLocks noChangeAspect="1"/>
          </p:cNvPicPr>
          <p:nvPr/>
        </p:nvPicPr>
        <p:blipFill>
          <a:blip r:embed="rId2"/>
          <a:stretch>
            <a:fillRect/>
          </a:stretch>
        </p:blipFill>
        <p:spPr>
          <a:xfrm>
            <a:off x="0" y="344714"/>
            <a:ext cx="9144000"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50920" y="0"/>
            <a:ext cx="7816967" cy="730913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lip0076.jpg"/>
          <p:cNvPicPr>
            <a:picLocks noChangeAspect="1"/>
          </p:cNvPicPr>
          <p:nvPr/>
        </p:nvPicPr>
        <p:blipFill>
          <a:blip r:embed="rId2"/>
          <a:stretch>
            <a:fillRect/>
          </a:stretch>
        </p:blipFill>
        <p:spPr>
          <a:xfrm>
            <a:off x="1674057" y="0"/>
            <a:ext cx="4635500"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haeckel4th.img_assist_custom.jpg"/>
          <p:cNvPicPr>
            <a:picLocks noChangeAspect="1"/>
          </p:cNvPicPr>
          <p:nvPr/>
        </p:nvPicPr>
        <p:blipFill>
          <a:blip r:embed="rId2"/>
          <a:stretch>
            <a:fillRect/>
          </a:stretch>
        </p:blipFill>
        <p:spPr>
          <a:xfrm>
            <a:off x="834573" y="732689"/>
            <a:ext cx="7356323" cy="576245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ompare-embryos.gif"/>
          <p:cNvPicPr>
            <a:picLocks noChangeAspect="1"/>
          </p:cNvPicPr>
          <p:nvPr/>
        </p:nvPicPr>
        <p:blipFill>
          <a:blip r:embed="rId2"/>
          <a:stretch>
            <a:fillRect/>
          </a:stretch>
        </p:blipFill>
        <p:spPr>
          <a:xfrm>
            <a:off x="2065943" y="283924"/>
            <a:ext cx="4054248" cy="657407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Haeckelcompared-1.jpg"/>
          <p:cNvPicPr>
            <a:picLocks noChangeAspect="1"/>
          </p:cNvPicPr>
          <p:nvPr/>
        </p:nvPicPr>
        <p:blipFill>
          <a:blip r:embed="rId2"/>
          <a:stretch>
            <a:fillRect/>
          </a:stretch>
        </p:blipFill>
        <p:spPr>
          <a:xfrm>
            <a:off x="-40333" y="733777"/>
            <a:ext cx="9209960" cy="539044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urtle.jpg"/>
          <p:cNvPicPr>
            <a:picLocks noChangeAspect="1"/>
          </p:cNvPicPr>
          <p:nvPr/>
        </p:nvPicPr>
        <p:blipFill>
          <a:blip r:embed="rId2"/>
          <a:stretch>
            <a:fillRect/>
          </a:stretch>
        </p:blipFill>
        <p:spPr>
          <a:xfrm rot="5400000">
            <a:off x="1153276" y="-1346395"/>
            <a:ext cx="6858000" cy="955079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66095" y="72463"/>
            <a:ext cx="8575524" cy="678553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keleton-bat.jpg"/>
          <p:cNvPicPr>
            <a:picLocks noChangeAspect="1"/>
          </p:cNvPicPr>
          <p:nvPr/>
        </p:nvPicPr>
        <p:blipFill>
          <a:blip r:embed="rId2"/>
          <a:stretch>
            <a:fillRect/>
          </a:stretch>
        </p:blipFill>
        <p:spPr>
          <a:xfrm>
            <a:off x="0" y="27859"/>
            <a:ext cx="9095572" cy="635036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frog_skeleton_medium.jpg"/>
          <p:cNvPicPr>
            <a:picLocks noChangeAspect="1"/>
          </p:cNvPicPr>
          <p:nvPr/>
        </p:nvPicPr>
        <p:blipFill>
          <a:blip r:embed="rId2"/>
          <a:stretch>
            <a:fillRect/>
          </a:stretch>
        </p:blipFill>
        <p:spPr>
          <a:xfrm>
            <a:off x="457201" y="0"/>
            <a:ext cx="8229600" cy="705802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keleton 2.gif"/>
          <p:cNvPicPr>
            <a:picLocks noChangeAspect="1"/>
          </p:cNvPicPr>
          <p:nvPr/>
        </p:nvPicPr>
        <p:blipFill>
          <a:blip r:embed="rId2"/>
          <a:stretch>
            <a:fillRect/>
          </a:stretch>
        </p:blipFill>
        <p:spPr>
          <a:xfrm>
            <a:off x="1906588" y="-1"/>
            <a:ext cx="6178550" cy="685800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hickenskeleton.jpg.gif"/>
          <p:cNvPicPr>
            <a:picLocks noChangeAspect="1"/>
          </p:cNvPicPr>
          <p:nvPr/>
        </p:nvPicPr>
        <p:blipFill>
          <a:blip r:embed="rId2"/>
          <a:stretch>
            <a:fillRect/>
          </a:stretch>
        </p:blipFill>
        <p:spPr>
          <a:xfrm>
            <a:off x="2083153" y="0"/>
            <a:ext cx="5175250" cy="685800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93"/>
            <a:ext cx="8229600" cy="433890"/>
          </a:xfrm>
        </p:spPr>
        <p:txBody>
          <a:bodyPr>
            <a:normAutofit fontScale="90000"/>
          </a:bodyPr>
          <a:lstStyle/>
          <a:p>
            <a:r>
              <a:rPr lang="en-US" dirty="0" smtClean="0"/>
              <a:t>Sparrow</a:t>
            </a:r>
            <a:endParaRPr lang="en-US" dirty="0"/>
          </a:p>
        </p:txBody>
      </p:sp>
      <p:pic>
        <p:nvPicPr>
          <p:cNvPr id="4" name="Picture 3" descr="300px-Bird_skeleton.jpg"/>
          <p:cNvPicPr>
            <a:picLocks noChangeAspect="1"/>
          </p:cNvPicPr>
          <p:nvPr/>
        </p:nvPicPr>
        <p:blipFill>
          <a:blip r:embed="rId2"/>
          <a:stretch>
            <a:fillRect/>
          </a:stretch>
        </p:blipFill>
        <p:spPr>
          <a:xfrm>
            <a:off x="1565804" y="708528"/>
            <a:ext cx="5856640" cy="614947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uman-skeleton.gif"/>
          <p:cNvPicPr>
            <a:picLocks noChangeAspect="1"/>
          </p:cNvPicPr>
          <p:nvPr/>
        </p:nvPicPr>
        <p:blipFill>
          <a:blip r:embed="rId2"/>
          <a:stretch>
            <a:fillRect/>
          </a:stretch>
        </p:blipFill>
        <p:spPr>
          <a:xfrm>
            <a:off x="2158999" y="-223555"/>
            <a:ext cx="4684889" cy="708155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keleton_withparts.gif"/>
          <p:cNvPicPr>
            <a:picLocks noChangeAspect="1"/>
          </p:cNvPicPr>
          <p:nvPr/>
        </p:nvPicPr>
        <p:blipFill>
          <a:blip r:embed="rId2"/>
          <a:stretch>
            <a:fillRect/>
          </a:stretch>
        </p:blipFill>
        <p:spPr>
          <a:xfrm>
            <a:off x="2236788" y="0"/>
            <a:ext cx="4530725" cy="68151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468866" y="274638"/>
            <a:ext cx="6601660" cy="63772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gastrulation-1.jpg"/>
          <p:cNvPicPr>
            <a:picLocks noChangeAspect="1"/>
          </p:cNvPicPr>
          <p:nvPr/>
        </p:nvPicPr>
        <p:blipFill>
          <a:blip r:embed="rId2"/>
          <a:stretch>
            <a:fillRect/>
          </a:stretch>
        </p:blipFill>
        <p:spPr>
          <a:xfrm>
            <a:off x="2685824" y="0"/>
            <a:ext cx="4206875"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lide7_earlymouseemb.jpg"/>
          <p:cNvPicPr>
            <a:picLocks noChangeAspect="1"/>
          </p:cNvPicPr>
          <p:nvPr/>
        </p:nvPicPr>
        <p:blipFill>
          <a:blip r:embed="rId2"/>
          <a:stretch>
            <a:fillRect/>
          </a:stretch>
        </p:blipFill>
        <p:spPr>
          <a:xfrm>
            <a:off x="0" y="2221492"/>
            <a:ext cx="9144000" cy="30712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tarfish_development.jpg"/>
          <p:cNvPicPr>
            <a:picLocks noChangeAspect="1"/>
          </p:cNvPicPr>
          <p:nvPr/>
        </p:nvPicPr>
        <p:blipFill>
          <a:blip r:embed="rId2"/>
          <a:stretch>
            <a:fillRect/>
          </a:stretch>
        </p:blipFill>
        <p:spPr>
          <a:xfrm>
            <a:off x="653143" y="577849"/>
            <a:ext cx="8006670" cy="600500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36678</TotalTime>
  <Words>727</Words>
  <Application>Microsoft Macintosh PowerPoint</Application>
  <PresentationFormat>On-screen Show (4:3)</PresentationFormat>
  <Paragraphs>37</Paragraphs>
  <Slides>46</Slides>
  <Notes>6</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Office Theme</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Transverse Folding</vt:lpstr>
      <vt:lpstr>Transverse Folding</vt:lpstr>
      <vt:lpstr>Cehpalocaudal Folding</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Sparrow</vt:lpstr>
      <vt:lpstr>Slide 45</vt:lpstr>
      <vt:lpstr>Slide 46</vt:lpstr>
    </vt:vector>
  </TitlesOfParts>
  <Company>Earth Camp Collective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collins</dc:creator>
  <cp:lastModifiedBy>kyle collins</cp:lastModifiedBy>
  <cp:revision>12</cp:revision>
  <cp:lastPrinted>2012-11-07T15:35:17Z</cp:lastPrinted>
  <dcterms:created xsi:type="dcterms:W3CDTF">2014-09-29T14:55:21Z</dcterms:created>
  <dcterms:modified xsi:type="dcterms:W3CDTF">2014-09-30T04:11:37Z</dcterms:modified>
</cp:coreProperties>
</file>